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8" r:id="rId57"/>
    <p:sldId id="319" r:id="rId58"/>
    <p:sldId id="320" r:id="rId59"/>
    <p:sldId id="321" r:id="rId60"/>
    <p:sldId id="317" r:id="rId61"/>
    <p:sldId id="314" r:id="rId62"/>
    <p:sldId id="316" r:id="rId63"/>
    <p:sldId id="312" r:id="rId64"/>
    <p:sldId id="313" r:id="rId65"/>
    <p:sldId id="315" r:id="rId66"/>
    <p:sldId id="310" r:id="rId67"/>
    <p:sldId id="326" r:id="rId68"/>
    <p:sldId id="327" r:id="rId69"/>
    <p:sldId id="325" r:id="rId70"/>
    <p:sldId id="324" r:id="rId71"/>
    <p:sldId id="323" r:id="rId72"/>
    <p:sldId id="322" r:id="rId73"/>
    <p:sldId id="329" r:id="rId74"/>
    <p:sldId id="328" r:id="rId7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3ED62-44AF-4A3D-9BE8-4303E42EFD74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C92C2221-727A-4DBD-AAC3-1B44738C5BB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Prevention/Mitigation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3D14C348-5D39-4254-B99A-1FFF46710C36}" type="parTrans" cxnId="{8AE9F53F-8BF5-44B5-AD14-988FC804BD42}">
      <dgm:prSet/>
      <dgm:spPr/>
      <dgm:t>
        <a:bodyPr/>
        <a:lstStyle/>
        <a:p>
          <a:endParaRPr lang="th-TH"/>
        </a:p>
      </dgm:t>
    </dgm:pt>
    <dgm:pt modelId="{75822BBC-B0A1-435E-8897-D9BAC10DF2D5}" type="sibTrans" cxnId="{8AE9F53F-8BF5-44B5-AD14-988FC804BD42}">
      <dgm:prSet/>
      <dgm:spPr/>
      <dgm:t>
        <a:bodyPr/>
        <a:lstStyle/>
        <a:p>
          <a:endParaRPr lang="th-TH"/>
        </a:p>
      </dgm:t>
    </dgm:pt>
    <dgm:pt modelId="{1827E106-E4B6-438D-AABF-674FFF5A6B9A}" type="pres">
      <dgm:prSet presAssocID="{D033ED62-44AF-4A3D-9BE8-4303E42EFD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3356890-E79F-433B-82AA-DA892F781534}" type="pres">
      <dgm:prSet presAssocID="{D033ED62-44AF-4A3D-9BE8-4303E42EFD74}" presName="dummyMaxCanvas" presStyleCnt="0">
        <dgm:presLayoutVars/>
      </dgm:prSet>
      <dgm:spPr/>
    </dgm:pt>
    <dgm:pt modelId="{810C4844-EF69-4495-828B-2CEDC72E22AC}" type="pres">
      <dgm:prSet presAssocID="{D033ED62-44AF-4A3D-9BE8-4303E42EFD74}" presName="OneNode_1" presStyleLbl="node1" presStyleIdx="0" presStyleCnt="1" custScaleY="200000" custLinFactNeighborX="57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AE9F53F-8BF5-44B5-AD14-988FC804BD42}" srcId="{D033ED62-44AF-4A3D-9BE8-4303E42EFD74}" destId="{C92C2221-727A-4DBD-AAC3-1B44738C5BB1}" srcOrd="0" destOrd="0" parTransId="{3D14C348-5D39-4254-B99A-1FFF46710C36}" sibTransId="{75822BBC-B0A1-435E-8897-D9BAC10DF2D5}"/>
    <dgm:cxn modelId="{CD28EC38-393E-4D0A-B28D-DBD893D83592}" type="presOf" srcId="{C92C2221-727A-4DBD-AAC3-1B44738C5BB1}" destId="{810C4844-EF69-4495-828B-2CEDC72E22AC}" srcOrd="0" destOrd="0" presId="urn:microsoft.com/office/officeart/2005/8/layout/vProcess5"/>
    <dgm:cxn modelId="{81008E2A-DDF3-41EE-BEA1-AFEAE78E6606}" type="presOf" srcId="{D033ED62-44AF-4A3D-9BE8-4303E42EFD74}" destId="{1827E106-E4B6-438D-AABF-674FFF5A6B9A}" srcOrd="0" destOrd="0" presId="urn:microsoft.com/office/officeart/2005/8/layout/vProcess5"/>
    <dgm:cxn modelId="{353F6C24-478A-405A-AD54-0A16378DD8E0}" type="presParOf" srcId="{1827E106-E4B6-438D-AABF-674FFF5A6B9A}" destId="{A3356890-E79F-433B-82AA-DA892F781534}" srcOrd="0" destOrd="0" presId="urn:microsoft.com/office/officeart/2005/8/layout/vProcess5"/>
    <dgm:cxn modelId="{E43800E1-07FE-49D3-A735-5D72F87BAA4B}" type="presParOf" srcId="{1827E106-E4B6-438D-AABF-674FFF5A6B9A}" destId="{810C4844-EF69-4495-828B-2CEDC72E22AC}" srcOrd="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E8495-A35C-4211-B5DA-8997C1564CC7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3BEEE404-EC0E-4E87-9A2F-268982EA6D1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Preparedness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70F4D77E-B763-4207-912B-EE123829CC87}" type="parTrans" cxnId="{80D6BAB5-C21E-4B88-B0CB-F64F0275946A}">
      <dgm:prSet/>
      <dgm:spPr/>
      <dgm:t>
        <a:bodyPr/>
        <a:lstStyle/>
        <a:p>
          <a:endParaRPr lang="th-TH"/>
        </a:p>
      </dgm:t>
    </dgm:pt>
    <dgm:pt modelId="{FE949A64-8EBB-43F4-AF52-B408673F9FC3}" type="sibTrans" cxnId="{80D6BAB5-C21E-4B88-B0CB-F64F0275946A}">
      <dgm:prSet/>
      <dgm:spPr/>
      <dgm:t>
        <a:bodyPr/>
        <a:lstStyle/>
        <a:p>
          <a:endParaRPr lang="th-TH"/>
        </a:p>
      </dgm:t>
    </dgm:pt>
    <dgm:pt modelId="{10A18620-0A2B-4306-B247-CF6FA0239FA2}" type="pres">
      <dgm:prSet presAssocID="{A77E8495-A35C-4211-B5DA-8997C1564C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469F2D-3D30-431D-9FD2-3CA60F082E36}" type="pres">
      <dgm:prSet presAssocID="{A77E8495-A35C-4211-B5DA-8997C1564CC7}" presName="dummyMaxCanvas" presStyleCnt="0">
        <dgm:presLayoutVars/>
      </dgm:prSet>
      <dgm:spPr/>
    </dgm:pt>
    <dgm:pt modelId="{7A889E14-21DB-4A4D-BF82-78FC880CF114}" type="pres">
      <dgm:prSet presAssocID="{A77E8495-A35C-4211-B5DA-8997C1564CC7}" presName="OneNode_1" presStyleLbl="node1" presStyleIdx="0" presStyleCnt="1" custScaleY="200000" custLinFactNeighborY="193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2AD459B-37FD-4932-B9A4-57892A4EECF1}" type="presOf" srcId="{3BEEE404-EC0E-4E87-9A2F-268982EA6D11}" destId="{7A889E14-21DB-4A4D-BF82-78FC880CF114}" srcOrd="0" destOrd="0" presId="urn:microsoft.com/office/officeart/2005/8/layout/vProcess5"/>
    <dgm:cxn modelId="{80D6BAB5-C21E-4B88-B0CB-F64F0275946A}" srcId="{A77E8495-A35C-4211-B5DA-8997C1564CC7}" destId="{3BEEE404-EC0E-4E87-9A2F-268982EA6D11}" srcOrd="0" destOrd="0" parTransId="{70F4D77E-B763-4207-912B-EE123829CC87}" sibTransId="{FE949A64-8EBB-43F4-AF52-B408673F9FC3}"/>
    <dgm:cxn modelId="{61F585B4-8B8D-4C30-8BDD-754584E40AB8}" type="presOf" srcId="{A77E8495-A35C-4211-B5DA-8997C1564CC7}" destId="{10A18620-0A2B-4306-B247-CF6FA0239FA2}" srcOrd="0" destOrd="0" presId="urn:microsoft.com/office/officeart/2005/8/layout/vProcess5"/>
    <dgm:cxn modelId="{68007917-4250-460C-8338-000058BBE5BD}" type="presParOf" srcId="{10A18620-0A2B-4306-B247-CF6FA0239FA2}" destId="{07469F2D-3D30-431D-9FD2-3CA60F082E36}" srcOrd="0" destOrd="0" presId="urn:microsoft.com/office/officeart/2005/8/layout/vProcess5"/>
    <dgm:cxn modelId="{2F8DA49D-06EF-404E-9153-011C5CAE1585}" type="presParOf" srcId="{10A18620-0A2B-4306-B247-CF6FA0239FA2}" destId="{7A889E14-21DB-4A4D-BF82-78FC880CF114}" srcOrd="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2691C-55C8-4091-8C4D-F1AAF1018C4D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D0C2B2B4-E97D-4835-9DDB-2279D9898DA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Response 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F8DB4DE0-8CC8-415B-9EDB-107732F75BF3}" type="parTrans" cxnId="{126387B3-3416-4C90-AC17-6C7EE8C96D86}">
      <dgm:prSet/>
      <dgm:spPr/>
      <dgm:t>
        <a:bodyPr/>
        <a:lstStyle/>
        <a:p>
          <a:endParaRPr lang="th-TH"/>
        </a:p>
      </dgm:t>
    </dgm:pt>
    <dgm:pt modelId="{EB4AB467-AEC0-46E9-906B-8BB01A4FB5C2}" type="sibTrans" cxnId="{126387B3-3416-4C90-AC17-6C7EE8C96D86}">
      <dgm:prSet/>
      <dgm:spPr/>
      <dgm:t>
        <a:bodyPr/>
        <a:lstStyle/>
        <a:p>
          <a:endParaRPr lang="th-TH"/>
        </a:p>
      </dgm:t>
    </dgm:pt>
    <dgm:pt modelId="{636B5774-7B55-48E7-B659-1DDFAD550166}" type="pres">
      <dgm:prSet presAssocID="{97C2691C-55C8-4091-8C4D-F1AAF1018C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4C9F64-5D2A-4FDC-AFE0-6FE9E09E1301}" type="pres">
      <dgm:prSet presAssocID="{97C2691C-55C8-4091-8C4D-F1AAF1018C4D}" presName="dummyMaxCanvas" presStyleCnt="0">
        <dgm:presLayoutVars/>
      </dgm:prSet>
      <dgm:spPr/>
    </dgm:pt>
    <dgm:pt modelId="{02D9093E-C7D1-4A3E-88B5-27FE20499838}" type="pres">
      <dgm:prSet presAssocID="{97C2691C-55C8-4091-8C4D-F1AAF1018C4D}" presName="OneNode_1" presStyleLbl="node1" presStyleIdx="0" presStyleCnt="1" custScaleY="200000" custLinFactNeighborY="199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0DCEE95-C7E1-410E-B01F-04CB77E2BD80}" type="presOf" srcId="{D0C2B2B4-E97D-4835-9DDB-2279D9898DAC}" destId="{02D9093E-C7D1-4A3E-88B5-27FE20499838}" srcOrd="0" destOrd="0" presId="urn:microsoft.com/office/officeart/2005/8/layout/vProcess5"/>
    <dgm:cxn modelId="{126387B3-3416-4C90-AC17-6C7EE8C96D86}" srcId="{97C2691C-55C8-4091-8C4D-F1AAF1018C4D}" destId="{D0C2B2B4-E97D-4835-9DDB-2279D9898DAC}" srcOrd="0" destOrd="0" parTransId="{F8DB4DE0-8CC8-415B-9EDB-107732F75BF3}" sibTransId="{EB4AB467-AEC0-46E9-906B-8BB01A4FB5C2}"/>
    <dgm:cxn modelId="{387ECDFA-0303-4E2A-9355-8FAF58B29158}" type="presOf" srcId="{97C2691C-55C8-4091-8C4D-F1AAF1018C4D}" destId="{636B5774-7B55-48E7-B659-1DDFAD550166}" srcOrd="0" destOrd="0" presId="urn:microsoft.com/office/officeart/2005/8/layout/vProcess5"/>
    <dgm:cxn modelId="{8499BBA6-B29D-46F3-BC7B-16DC2A856E28}" type="presParOf" srcId="{636B5774-7B55-48E7-B659-1DDFAD550166}" destId="{414C9F64-5D2A-4FDC-AFE0-6FE9E09E1301}" srcOrd="0" destOrd="0" presId="urn:microsoft.com/office/officeart/2005/8/layout/vProcess5"/>
    <dgm:cxn modelId="{6F1D6D72-86C4-4D42-A2AB-6EE7D0D7619C}" type="presParOf" srcId="{636B5774-7B55-48E7-B659-1DDFAD550166}" destId="{02D9093E-C7D1-4A3E-88B5-27FE20499838}" srcOrd="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ED519-BD0F-460B-98FE-5E911179A60C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5D620529-3CD0-4372-85EA-BF71286C8FC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Recovery 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EC6C5EA-FA1C-416F-AC15-39546B839B19}" type="parTrans" cxnId="{B88EA589-EE33-46DC-A1CB-B17943B25BA5}">
      <dgm:prSet/>
      <dgm:spPr/>
      <dgm:t>
        <a:bodyPr/>
        <a:lstStyle/>
        <a:p>
          <a:endParaRPr lang="th-TH"/>
        </a:p>
      </dgm:t>
    </dgm:pt>
    <dgm:pt modelId="{71F0CFA7-36E9-4697-8A51-64780DB6E1BD}" type="sibTrans" cxnId="{B88EA589-EE33-46DC-A1CB-B17943B25BA5}">
      <dgm:prSet/>
      <dgm:spPr/>
      <dgm:t>
        <a:bodyPr/>
        <a:lstStyle/>
        <a:p>
          <a:endParaRPr lang="th-TH"/>
        </a:p>
      </dgm:t>
    </dgm:pt>
    <dgm:pt modelId="{05927380-DDE5-4C77-BA7F-63D281DCB957}" type="pres">
      <dgm:prSet presAssocID="{BB1ED519-BD0F-460B-98FE-5E911179A6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38356D5-60ED-4E67-AD1C-C80E63E51EB0}" type="pres">
      <dgm:prSet presAssocID="{BB1ED519-BD0F-460B-98FE-5E911179A60C}" presName="dummyMaxCanvas" presStyleCnt="0">
        <dgm:presLayoutVars/>
      </dgm:prSet>
      <dgm:spPr/>
    </dgm:pt>
    <dgm:pt modelId="{245B48D0-80D9-49C6-AE89-8FB1C5F63294}" type="pres">
      <dgm:prSet presAssocID="{BB1ED519-BD0F-460B-98FE-5E911179A60C}" presName="OneNode_1" presStyleLbl="node1" presStyleIdx="0" presStyleCnt="1" custScaleY="200000" custLinFactNeighborY="2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ECE7F1-6783-4A16-8360-D30A7112A697}" type="presOf" srcId="{5D620529-3CD0-4372-85EA-BF71286C8FC3}" destId="{245B48D0-80D9-49C6-AE89-8FB1C5F63294}" srcOrd="0" destOrd="0" presId="urn:microsoft.com/office/officeart/2005/8/layout/vProcess5"/>
    <dgm:cxn modelId="{B88EA589-EE33-46DC-A1CB-B17943B25BA5}" srcId="{BB1ED519-BD0F-460B-98FE-5E911179A60C}" destId="{5D620529-3CD0-4372-85EA-BF71286C8FC3}" srcOrd="0" destOrd="0" parTransId="{DEC6C5EA-FA1C-416F-AC15-39546B839B19}" sibTransId="{71F0CFA7-36E9-4697-8A51-64780DB6E1BD}"/>
    <dgm:cxn modelId="{BC31217F-5176-4328-ADE8-43A086988BF3}" type="presOf" srcId="{BB1ED519-BD0F-460B-98FE-5E911179A60C}" destId="{05927380-DDE5-4C77-BA7F-63D281DCB957}" srcOrd="0" destOrd="0" presId="urn:microsoft.com/office/officeart/2005/8/layout/vProcess5"/>
    <dgm:cxn modelId="{F6D5FC44-B858-478C-B016-01CE09C3F723}" type="presParOf" srcId="{05927380-DDE5-4C77-BA7F-63D281DCB957}" destId="{538356D5-60ED-4E67-AD1C-C80E63E51EB0}" srcOrd="0" destOrd="0" presId="urn:microsoft.com/office/officeart/2005/8/layout/vProcess5"/>
    <dgm:cxn modelId="{53B47675-BB9B-4704-B7D4-4054AE0CFA76}" type="presParOf" srcId="{05927380-DDE5-4C77-BA7F-63D281DCB957}" destId="{245B48D0-80D9-49C6-AE89-8FB1C5F63294}" srcOrd="1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FF819C-C1F3-4DEB-803C-D0F7A2E9428C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759878F-3B02-46E4-A047-5C23724F7C6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TIME</a:t>
          </a:r>
          <a:endParaRPr lang="th-TH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E1550893-087A-4B2A-BD7D-E8013B841D9C}" type="parTrans" cxnId="{E3D82441-5967-4EBD-8C24-C3886633C6A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89E970C9-752A-4989-B1AA-27CA90C3D488}" type="sibTrans" cxnId="{E3D82441-5967-4EBD-8C24-C3886633C6A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C9CCA0D-FBB4-4027-9799-E276FB003D99}" type="pres">
      <dgm:prSet presAssocID="{BCFF819C-C1F3-4DEB-803C-D0F7A2E942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DBAC2AC-5F2E-4D0A-AD4B-E114E30705CB}" type="pres">
      <dgm:prSet presAssocID="{E759878F-3B02-46E4-A047-5C23724F7C6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D82441-5967-4EBD-8C24-C3886633C6AA}" srcId="{BCFF819C-C1F3-4DEB-803C-D0F7A2E9428C}" destId="{E759878F-3B02-46E4-A047-5C23724F7C66}" srcOrd="0" destOrd="0" parTransId="{E1550893-087A-4B2A-BD7D-E8013B841D9C}" sibTransId="{89E970C9-752A-4989-B1AA-27CA90C3D488}"/>
    <dgm:cxn modelId="{6D8D1BFC-2875-4839-BE0E-57EE8838F61B}" type="presOf" srcId="{E759878F-3B02-46E4-A047-5C23724F7C66}" destId="{5DBAC2AC-5F2E-4D0A-AD4B-E114E30705CB}" srcOrd="0" destOrd="0" presId="urn:microsoft.com/office/officeart/2005/8/layout/default"/>
    <dgm:cxn modelId="{527FA217-3D59-4256-AB99-90BD42394DF2}" type="presOf" srcId="{BCFF819C-C1F3-4DEB-803C-D0F7A2E9428C}" destId="{9C9CCA0D-FBB4-4027-9799-E276FB003D99}" srcOrd="0" destOrd="0" presId="urn:microsoft.com/office/officeart/2005/8/layout/default"/>
    <dgm:cxn modelId="{D96B3EB0-527D-48FA-97CA-81582016CBDC}" type="presParOf" srcId="{9C9CCA0D-FBB4-4027-9799-E276FB003D99}" destId="{5DBAC2AC-5F2E-4D0A-AD4B-E114E30705CB}" srcOrd="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C1CA47-35A7-47B5-AF36-64C3B690423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th-TH"/>
        </a:p>
      </dgm:t>
    </dgm:pt>
    <dgm:pt modelId="{069CBDA4-F0A4-4D89-B3C9-D3220B3A908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ACTION</a:t>
          </a:r>
          <a:endParaRPr lang="th-TH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7E8269FF-999A-4CA2-8D1E-670F8B20B15A}" type="parTrans" cxnId="{329E15FB-73C5-447B-A1B6-142BE8716E54}">
      <dgm:prSet/>
      <dgm:spPr/>
      <dgm:t>
        <a:bodyPr/>
        <a:lstStyle/>
        <a:p>
          <a:endParaRPr lang="th-TH">
            <a:solidFill>
              <a:schemeClr val="bg1"/>
            </a:solidFill>
            <a:latin typeface="Arial Rounded MT Bold" pitchFamily="34" charset="0"/>
          </a:endParaRPr>
        </a:p>
      </dgm:t>
    </dgm:pt>
    <dgm:pt modelId="{69D95A4A-4266-4048-932D-AE9C4D4F26FD}" type="sibTrans" cxnId="{329E15FB-73C5-447B-A1B6-142BE8716E54}">
      <dgm:prSet/>
      <dgm:spPr/>
      <dgm:t>
        <a:bodyPr/>
        <a:lstStyle/>
        <a:p>
          <a:endParaRPr lang="th-TH">
            <a:solidFill>
              <a:schemeClr val="bg1"/>
            </a:solidFill>
            <a:latin typeface="Arial Rounded MT Bold" pitchFamily="34" charset="0"/>
          </a:endParaRPr>
        </a:p>
      </dgm:t>
    </dgm:pt>
    <dgm:pt modelId="{C5CF6ABA-CEA8-4081-92C3-BBD05AFEE375}" type="pres">
      <dgm:prSet presAssocID="{18C1CA47-35A7-47B5-AF36-64C3B69042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01A4752-B4FB-42CB-B61C-E9A7DD0F10E9}" type="pres">
      <dgm:prSet presAssocID="{069CBDA4-F0A4-4D89-B3C9-D3220B3A908D}" presName="node" presStyleLbl="node1" presStyleIdx="0" presStyleCnt="1" custScaleX="78572" custScaleY="77381" custLinFactNeighborX="-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DE708F-1BC0-467A-BBF5-98ADFBFED952}" type="presOf" srcId="{069CBDA4-F0A4-4D89-B3C9-D3220B3A908D}" destId="{501A4752-B4FB-42CB-B61C-E9A7DD0F10E9}" srcOrd="0" destOrd="0" presId="urn:microsoft.com/office/officeart/2005/8/layout/default"/>
    <dgm:cxn modelId="{329E15FB-73C5-447B-A1B6-142BE8716E54}" srcId="{18C1CA47-35A7-47B5-AF36-64C3B6904235}" destId="{069CBDA4-F0A4-4D89-B3C9-D3220B3A908D}" srcOrd="0" destOrd="0" parTransId="{7E8269FF-999A-4CA2-8D1E-670F8B20B15A}" sibTransId="{69D95A4A-4266-4048-932D-AE9C4D4F26FD}"/>
    <dgm:cxn modelId="{A8E9A223-C138-4280-9B53-597AFAF60A50}" type="presOf" srcId="{18C1CA47-35A7-47B5-AF36-64C3B6904235}" destId="{C5CF6ABA-CEA8-4081-92C3-BBD05AFEE375}" srcOrd="0" destOrd="0" presId="urn:microsoft.com/office/officeart/2005/8/layout/default"/>
    <dgm:cxn modelId="{33D612C8-F419-4F31-96CF-B2BAD215B9F0}" type="presParOf" srcId="{C5CF6ABA-CEA8-4081-92C3-BBD05AFEE375}" destId="{501A4752-B4FB-42CB-B61C-E9A7DD0F10E9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D93AD-5548-4A02-B2E6-124CD3253D33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A3D6-6EE1-450E-96BB-BB4318C56FD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กระบวนการวางแผนสำคัญพอๆกันกับแผนที่จัดทำเป็นเอกสาร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แผนไม่ใช่บทละครที่บอกให้ทำอะไร เวลาใด แต่แผนต้องมีความยืดหยุ่นและปรับตัวได้ตามสถานการณ์จริงที่เกิดขึ้น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แผนที่มีประสิทธิภาพจะนำไปสู่เป้าหมายและวัตถุประสงค์ของการปฏิบัติการ และกิจกรรมที่จำเป็นเพื่อบรรลุเป้าหมายและวัตถุประสงค์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89970-4F35-4FDD-B9FF-993AE8B4C696}" type="slidenum">
              <a:rPr lang="th-TH" smtClean="0"/>
              <a:pPr/>
              <a:t>23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การบูรณาการแผน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การทำแผนต้องสัมพันธ์กับหน่วยงานอื่นๆทุกระดับ อย่าทำหน่วยเดียว สอดคล้องกับแผนใหญ่ของหน่วยเหนือ, แผนระดับชาติ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บูรณาการทางดิ่ง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บูรณาการทางระนาบ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ต้องไปในทิศทางเดียวกัน เป้าหมาย วัตถุประสงค์สอดคล้องต้องกัน</a:t>
            </a: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A34F0-4461-493E-B540-4A1FC3114096}" type="slidenum">
              <a:rPr lang="th-TH" smtClean="0"/>
              <a:pPr/>
              <a:t>36</a:t>
            </a:fld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>ความประสานสอดคล้องของแผน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ตามระยะเวลาของเหตุการณ์ หน่วยงานมีบทบาทอย่างไรในระยะเวลานี้....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ทางเลือกที่อาจเกิดขึ้น ถ้าไม่เป็นไปตามที่คาดการณ์ไว้ตามแผน ใช้เฉพาะ ทางเลือกใหญ่ๆและวิกฤติสำคัญเท่านั้น ไม่ทำทางเลือกที่ละเอียดยิบย่อย แผนจะวุ่นวาย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ขอบเขตเวลาของแผน ระวังแผนเขียนไว้นาน หมดอายุได้ เพราะบริบทเปลี่ยนไปหมด ถึงเวลาใช้งาน..ล้าสมัย ดังนั้นควรกำหนดกรอบเวลาให้ชัดเจน โดยปกติทั่วไปจะต้องปรับปรุงแผนทุก ๒-๓ ปี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เขียนแผนแบบเดินหน้า เริ่มจากสถานการณ์ปัจจุบันและคิดไปข้างหน้า ที่ละขั้นจนบรรลุถึงเป้าหมายและวัตถุประสงค์ที่ตั้งไว้ ส่วนเขียนแผนแบบย้อนกลับ เริ่มจากผลสำเร็จที่ต้องการ มองหาวัตถุประสงค์ที่สำคัญและกิจกรรมที่จำเป็นเพื่อบรรลุผลสำเร็จนั้น...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แนะนำให้ใช้ผสมกันทั้งสองแบบ มองไปข้างหน้าดูความเป็นไปได้ในเวลาที่กำหนด มองย้อนกลับเพื่อกำหนดเป้าหมายที่ต้องการและวัตถุประสงค์ที่สัมพันธ์กัน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36F01D-700D-4967-B819-EC9DCF6D49C8}" type="slidenum">
              <a:rPr lang="th-TH" smtClean="0"/>
              <a:pPr/>
              <a:t>37</a:t>
            </a:fld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ข้อพิจารณาในการจัดทำแผน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การป้องกัน คือการลดโอกาสที่จะเกิดเหตุการณ์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การคุ้มครอง คือ การลด หรือกำจัดภัยคุกคามที่จะเกิดขึ้นกับ ประชาชน ทรัพย์สิน และสิ่งแวดล้อม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การตอบสนอง คือ ปฏิบัติการที่ทำเมื่อเกิดภัยพิบัติ เพื่อ ช่วยชีวิต ช่วยปัจจัยดำรงชีพ ลดความสูญเสียทั้งทาง กายภาพ จิตใจ สังคมและเศรษฐกิจ การตอบสนองที่ดีจะช่วยประเมินสภาพผลของภัย เพื่อนำมา กำหนดขนาด ปรับสภาพและ ยืดหยุ่นอ่อนตัวจัดการตอบสนองที่เหมาะสมกับภัยที่เกิดขึ้นด้วย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การฟื้นฟู คือการกอบกู้สังคมชุมชนให้กลับคืนมาสู่วิถีชีวิตปกติ ซึ่งขั้นตอนนี้ควรทำอย่างต่อเนื่อง หรือเชื่อมต่อแบบไร้รอยต่อกับช่วงตอบสนอง การฟื้นฟูมีทั้งระยะสั้นและระยะยาว เริ่มจากการดูแลจัดหาปัจจัยดำรงชีพพื้นฐาน อาหาร เสื้อผ้า ยารักษาโรค ที่อยู่อาศัย การฟื้นฟูการคมนาคมขนส่ง เส้นทาง การประกอบอาชีพ ฯลฯ ควรทำภายใต้ความร่วมมือระหว่างกันทั้งผู้ประสบภัยกับหน่วยงานที่เข้าไปช่วยเหลือ ควรใช้กระบวนการมีส่วนร่วมของชุมชนเสมอในการจัดทำแผนฟื้นฟูชุมชน การฟื้นฟูที่ดีจะต้องคำนึงถึงการบรรเทาภัยในอนาคตด้วย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9A9B8-9E82-4669-AA79-B8FC215D682B}" type="slidenum">
              <a:rPr lang="th-TH" smtClean="0"/>
              <a:pPr/>
              <a:t>40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Functional 0r agency-/department</a:t>
            </a:r>
            <a:r>
              <a:rPr lang="en-US" baseline="0" dirty="0" smtClean="0"/>
              <a:t> formats </a:t>
            </a:r>
            <a:r>
              <a:rPr lang="th-TH" baseline="0" dirty="0" smtClean="0"/>
              <a:t>ใช้ได้ดีกับหน่วยงานเล็กๆ หรือระดับท้องถิ่น เพราะครอบคลุมได้ง่าย</a:t>
            </a:r>
          </a:p>
          <a:p>
            <a:pPr>
              <a:buFontTx/>
              <a:buChar char="-"/>
            </a:pPr>
            <a:r>
              <a:rPr lang="th-TH" baseline="0" dirty="0" smtClean="0"/>
              <a:t>ถ้าหน่วยงานใหญ่ หรือภารกิจซับซ้อน ระดับประเทศ ระดับเขต แนะนำให้ใช้ </a:t>
            </a:r>
            <a:r>
              <a:rPr lang="en-US" baseline="0" dirty="0" smtClean="0"/>
              <a:t>ESF format</a:t>
            </a:r>
          </a:p>
          <a:p>
            <a:pPr>
              <a:buFontTx/>
              <a:buChar char="-"/>
            </a:pPr>
            <a:r>
              <a:rPr lang="th-TH" baseline="0" dirty="0" smtClean="0"/>
              <a:t>หน่วยงานจะเลือกใช้รูปแบบใด ขึ้นกับว่ารูปแบบนั้นเหมาะสมกับภารกิจ ยุทธศาสตร์ นโยบาย ทรัพยากร และขีดความสามารถของหน่วยงานหรือไม่</a:t>
            </a:r>
            <a:r>
              <a:rPr lang="en-US" baseline="0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2E8E-782F-4114-810C-54B083DBFFA0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ความสำเร็จของการปฏิบัติการจะเกิดขึ้นเมื่อ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องค์กรทราบบทบาทของตน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เข้าใจว่าจะเข้าสู่แผนในภาพรวมได้อย่างไร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สามารถดำเนินการตามแผนได้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9C2FD-6349-4AA7-83AC-329ADA0E1869}" type="slidenum">
              <a:rPr lang="th-TH" smtClean="0"/>
              <a:pPr/>
              <a:t>24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>ความรู้พื้นฐานของการวางแผน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หลักพื้นฐานของการทำแผน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หลักการของการจัดทำแผน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แผนระดับ ยุทธศาสตร์, ยุทธการ, ยุทธวิธี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วิธีการเริ่มจัดทำแผนแบบต่างๆ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การบูรณาการแผน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การประสานสอดคล้องของแผน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หลุมพรางและข้อผิดพลาดที่พบบ่อยในการจัดทำแผน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ข้อพิจารณาในการจัดทำแผน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CA96F-ED5E-4F48-8928-F139A0F0404F}" type="slidenum">
              <a:rPr lang="th-TH" smtClean="0"/>
              <a:pPr/>
              <a:t>25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>หลักการของการจัดทำแผน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การจัดทำแผนควรใช้ชุมชนเป็นฐาน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เน้นการมีส่วนร่วมของผู้มีส่วนได้เสียทั้งหมดเท่าที่จะทำได้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การวางแผนใช้กระบวนการแก้ปัญหาและตรรกะ เพื่อให้ทราบถึงความซับซ้อนและความไม่แน่นอนที่เกิดขึ้นเป็นปกติวิสัยในสถานการณ์ภัยพิบัติ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การวางแผนควรพิจารณาครอบคลุมภัยทุกชนิด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007AA-94BB-4872-BCAA-28160C44BB4E}" type="slidenum">
              <a:rPr lang="th-TH" smtClean="0"/>
              <a:pPr/>
              <a:t>26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-การวางแผนควรยืดหยุ่นพอที่จะครอบคลุมทั้งภัยที่พบบ่อยและภัยพิบัติขนาดใหญ่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/>
              <a:t>แผนจะต้องระบุชัดเจนถึงภารกิจ และเป้าหมายสนับสนุน กับผลลัพธ์ที่ต้องการ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/>
              <a:t>การวางแผนจะต้องทำให้เห็นภาพสภาพแวดล้อมที่จะเกิดขึ้นต่อไปสำหรับการปฏิบัติงาน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/>
              <a:t>การวางแผนไม่ต้องเริ่มจากนับหนึ่งใหม่เสมอ ศึกษาดูตัวอย่างจากหน่วยงานอื่น รูปแบบของแผนที่มีอยู่ แต่ย้ำว่าใช้เป็นแนวทางเท่านั้น ไม่ควรคัดลอกทั้งหมด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B7D653-00F8-43F2-9DC2-19488496A972}" type="slidenum">
              <a:rPr lang="th-TH" smtClean="0"/>
              <a:pPr/>
              <a:t>27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- การวางแผนจะระบุ กิจหรืองานที่ต้องทำ, ที่อยู่ของทรัพยากรที่จะช่วยให้ทำงานสำเร็จ, และกำหนดขอบเขตความรับผิดชอบ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การวางแผนควรให้เจ้าหน้าที่อาวุโส หรือผู้บริหารมีส่วนร่วมตลอดกระบวนการเพื่อให้แน่ใจว่าเข้าใจแผนอย่างถ่องแท้และรับรองแผนว่าใช้งานได้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เวลา, ความไม่แน่นอน, ความเสี่ยง, และประสบการณ์มีอิทธิพลต่อการวางแผน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45DA58-34A9-45C8-B8F2-03AED15D8067}" type="slidenum">
              <a:rPr lang="th-TH" smtClean="0"/>
              <a:pPr/>
              <a:t>28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แผนที่มีประสิทธิภาพจะบอกผู้รับผิดชอบการปฏิบัติการว่า จะต้องทำอะไร และทำไมต้องทำ ถ้าแผนเกี่ยวข้องกับหน่วยที่อยู่นอกขอบเขตความรับผิดชอบจะบอกว่าจะสนับสนุนกันอย่างไร และคาดหวังอะไรจากหน่วยนั้น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การวางแผนเป็นรากฐานของกระบวนการจัดการความเสี่ยง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การวางแผนคือองค์ประกอบสำคัญของวงจรการเตรียมการรับภัยพิบัติ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16CAE-2A66-4AE8-BF75-71B2D27A0821}" type="slidenum">
              <a:rPr lang="th-TH" smtClean="0"/>
              <a:pPr/>
              <a:t>29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>วิธีการเข้าสู่การวางแผน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การวางแผนจากสถานการณ์สมมุติ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การวางแผนจากหน้าที่ การทำงาน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การวางแผนจากขีดความสามารถ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dirty="0" smtClean="0"/>
              <a:t>การวางแผนจากการผสมผสานระหว่าง สถานการณ์-กิจ-ขีดความสามารถ </a:t>
            </a:r>
            <a:endParaRPr lang="en-US" dirty="0" smtClean="0">
              <a:cs typeface="Cordia New" pitchFamily="34" charset="-34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EFDD25-5298-4086-B658-031709944934}" type="slidenum">
              <a:rPr lang="th-TH" smtClean="0"/>
              <a:pPr/>
              <a:t>34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>
                <a:cs typeface="Cordia New" pitchFamily="34" charset="-34"/>
              </a:rPr>
              <a:t>Hybrid Planning Approach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>
                <a:cs typeface="Cordia New" pitchFamily="34" charset="-34"/>
              </a:rPr>
              <a:t> </a:t>
            </a:r>
            <a:r>
              <a:rPr lang="th-TH" smtClean="0"/>
              <a:t>จะทำให้เปลี่ยนความต้องการที่เกิดขึ้นจากสถานการณ์เป็น เป้าหมายและวัตถุประสงค์ที่จะขับเคลื่อนกระบวนการวางแผน ซึ่งจะนำไปสู่แผนพื้นฐานที่กำหนดบทบาทครอบคลุม, ความสัมพันธ์, และความรับผิดชอบกับ ผนวกหน้าที่, ภัย ที่จะสะท้อนถึงลำดับของเหตุการณ์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จะช่วยให้ระบุหนทางปฏิบัติที่หน่วยงานสามารถทำได้ได้ง่ายขึ้น มองหาหน้าที่ งานที่จะมาช่วบสนับสนุนให้ภารกิจสำเร็จได้ดีขึ้นจากการประมวลความเสี่ยง ผลที่ได้คือ หน่วยสามารถระบุขีดความสามารถของตนเองได้ง่ายและชัดเจนขึ้น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mtClean="0"/>
              <a:t>เป็นวิธีที่แนะนำในการเข้าสู่การวางแผน</a:t>
            </a: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1739E-7B58-4FA3-98AE-858C3CA4A9BA}" type="slidenum">
              <a:rPr lang="th-TH" smtClean="0"/>
              <a:pPr/>
              <a:t>35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ACC1-2EBD-4BD5-9652-8CC4D446C9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23A0A-A5CB-4D85-960B-10315A9E73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1574-38FA-4AD6-B522-AB5E3D8F2EE9}" type="datetimeFigureOut">
              <a:rPr lang="th-TH" smtClean="0"/>
              <a:t>14/10/63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E5C1-DFD8-49A6-B4E7-50F7F18117F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4F4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1414"/>
            <a:ext cx="8643998" cy="281465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to </a:t>
            </a:r>
            <a:br>
              <a:rPr lang="en-US" sz="4800" dirty="0" smtClean="0"/>
            </a:br>
            <a:r>
              <a:rPr lang="en-US" sz="4800" dirty="0" smtClean="0"/>
              <a:t>Developing &amp; Maintaining Emergency Operation Plan </a:t>
            </a:r>
            <a:endParaRPr lang="th-TH" sz="4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4533920"/>
            <a:ext cx="7572428" cy="17526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พล.ต. นพ. คเชนทร์  ปิ่นสุวรรณ</a:t>
            </a:r>
          </a:p>
          <a:p>
            <a:pPr eaLnBrk="1" hangingPunct="1"/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กองอุบัติเหตุและเวชกรรมฉุกเฉิน ร.พ. พระมงกุฎเกล้า</a:t>
            </a:r>
          </a:p>
          <a:p>
            <a:pPr eaLnBrk="1" hangingPunct="1"/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</a:rPr>
              <a:t>กรมแพทย์ทหารบก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Up Arrow 16"/>
          <p:cNvSpPr/>
          <p:nvPr/>
        </p:nvSpPr>
        <p:spPr>
          <a:xfrm flipH="1">
            <a:off x="428596" y="4357694"/>
            <a:ext cx="7572428" cy="2000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57356" y="1142984"/>
            <a:ext cx="4714908" cy="4786346"/>
            <a:chOff x="2571736" y="1643050"/>
            <a:chExt cx="4000528" cy="4286280"/>
          </a:xfrm>
        </p:grpSpPr>
        <p:sp>
          <p:nvSpPr>
            <p:cNvPr id="2" name="Pie 1"/>
            <p:cNvSpPr/>
            <p:nvPr/>
          </p:nvSpPr>
          <p:spPr>
            <a:xfrm>
              <a:off x="2643174" y="1714488"/>
              <a:ext cx="3929090" cy="4214842"/>
            </a:xfrm>
            <a:prstGeom prst="pie">
              <a:avLst>
                <a:gd name="adj1" fmla="val 0"/>
                <a:gd name="adj2" fmla="val 5398304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" name="Pie 2"/>
            <p:cNvSpPr/>
            <p:nvPr/>
          </p:nvSpPr>
          <p:spPr>
            <a:xfrm rot="10800000">
              <a:off x="2571737" y="1643050"/>
              <a:ext cx="3929090" cy="4214842"/>
            </a:xfrm>
            <a:prstGeom prst="pie">
              <a:avLst>
                <a:gd name="adj1" fmla="val 0"/>
                <a:gd name="adj2" fmla="val 5398304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/>
            <p:nvPr/>
          </p:nvSpPr>
          <p:spPr>
            <a:xfrm rot="16200000">
              <a:off x="2500298" y="1785926"/>
              <a:ext cx="4214842" cy="3929090"/>
            </a:xfrm>
            <a:prstGeom prst="pie">
              <a:avLst>
                <a:gd name="adj1" fmla="val 0"/>
                <a:gd name="adj2" fmla="val 5398114"/>
              </a:avLst>
            </a:prstGeom>
            <a:solidFill>
              <a:srgbClr val="0066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5" name="Pie 4"/>
            <p:cNvSpPr/>
            <p:nvPr/>
          </p:nvSpPr>
          <p:spPr>
            <a:xfrm rot="5400000">
              <a:off x="2428860" y="1857364"/>
              <a:ext cx="4214842" cy="3929090"/>
            </a:xfrm>
            <a:prstGeom prst="pie">
              <a:avLst>
                <a:gd name="adj1" fmla="val 0"/>
                <a:gd name="adj2" fmla="val 5398304"/>
              </a:avLst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00232" y="242886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Prevention &amp;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Mitigation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50030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86412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Response &amp;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Relief 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378619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 &amp;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Rehabilitation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Reconstruction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714744" y="3000372"/>
            <a:ext cx="1000132" cy="428628"/>
          </a:xfrm>
          <a:prstGeom prst="curvedDownArrow">
            <a:avLst>
              <a:gd name="adj1" fmla="val 25000"/>
              <a:gd name="adj2" fmla="val 69549"/>
              <a:gd name="adj3" fmla="val 3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 flipV="1">
            <a:off x="3643306" y="3571876"/>
            <a:ext cx="1000132" cy="428628"/>
          </a:xfrm>
          <a:prstGeom prst="curvedDownArrow">
            <a:avLst>
              <a:gd name="adj1" fmla="val 25000"/>
              <a:gd name="adj2" fmla="val 69549"/>
              <a:gd name="adj3" fmla="val 3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6786578" y="2643182"/>
            <a:ext cx="1857388" cy="1785950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57356" y="357166"/>
            <a:ext cx="4714908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Reduction </a:t>
            </a:r>
            <a:endParaRPr lang="th-TH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42910" y="1000108"/>
            <a:ext cx="7358114" cy="17859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5286388"/>
            <a:ext cx="2786082" cy="9541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Management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556609"/>
            <a:ext cx="257176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Build Back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Better and Safer</a:t>
            </a:r>
            <a:endParaRPr lang="th-TH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150017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 P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4770791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 R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8386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Disaster Risk Reduction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470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=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500306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X </a:t>
            </a: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Exposure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X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Vulnerability</a:t>
            </a:r>
            <a:endParaRPr lang="th-T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14324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Capacity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43240" y="3071810"/>
            <a:ext cx="564360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142976" y="2214554"/>
            <a:ext cx="500066" cy="5715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3571868" y="1928802"/>
            <a:ext cx="357190" cy="57150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5429256" y="1928802"/>
            <a:ext cx="357190" cy="57150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7643834" y="1928802"/>
            <a:ext cx="357190" cy="57150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Up Arrow 11"/>
          <p:cNvSpPr/>
          <p:nvPr/>
        </p:nvSpPr>
        <p:spPr>
          <a:xfrm>
            <a:off x="6643702" y="3214686"/>
            <a:ext cx="357190" cy="500066"/>
          </a:xfrm>
          <a:prstGeom prst="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42844" y="3643314"/>
            <a:ext cx="3988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Prevention/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Mitigation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535714"/>
            <a:ext cx="5242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Preparedness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0562" y="4000504"/>
            <a:ext cx="3002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Response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99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9190" y="4857760"/>
            <a:ext cx="39832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Recovery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 Identification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32" y="35716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Vulnerability </a:t>
            </a:r>
            <a:endParaRPr lang="th-TH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00010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Assessment &amp; Management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357430"/>
            <a:ext cx="7358114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Reduction</a:t>
            </a:r>
            <a:endParaRPr lang="th-TH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344291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Prevention/Mitigation</a:t>
            </a:r>
            <a:endParaRPr lang="th-TH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58" y="328612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 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915795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Operation Planning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16-Point Star 8"/>
          <p:cNvSpPr/>
          <p:nvPr/>
        </p:nvSpPr>
        <p:spPr>
          <a:xfrm>
            <a:off x="428596" y="4214818"/>
            <a:ext cx="1643074" cy="1285884"/>
          </a:xfrm>
          <a:prstGeom prst="star16">
            <a:avLst>
              <a:gd name="adj" fmla="val 2780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428860" y="4309410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EOC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ICS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Action Plan: ICS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4452286"/>
            <a:ext cx="657229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Management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876" y="6068817"/>
            <a:ext cx="257573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  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5572140"/>
            <a:ext cx="307183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Build Back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Better and Safer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5643578"/>
            <a:ext cx="2571768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Business Continuity Plan: BCP</a:t>
            </a:r>
          </a:p>
        </p:txBody>
      </p:sp>
      <p:sp>
        <p:nvSpPr>
          <p:cNvPr id="16" name="Bent-Up Arrow 15"/>
          <p:cNvSpPr/>
          <p:nvPr/>
        </p:nvSpPr>
        <p:spPr>
          <a:xfrm rot="5400000">
            <a:off x="3214678" y="857232"/>
            <a:ext cx="642942" cy="785818"/>
          </a:xfrm>
          <a:prstGeom prst="ben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Bent-Up Arrow 16"/>
          <p:cNvSpPr/>
          <p:nvPr/>
        </p:nvSpPr>
        <p:spPr>
          <a:xfrm rot="16200000" flipH="1">
            <a:off x="5536413" y="678637"/>
            <a:ext cx="642942" cy="1143008"/>
          </a:xfrm>
          <a:prstGeom prst="ben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4214810" y="2071678"/>
            <a:ext cx="642942" cy="21431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Down Arrow 18"/>
          <p:cNvSpPr/>
          <p:nvPr/>
        </p:nvSpPr>
        <p:spPr>
          <a:xfrm>
            <a:off x="2143108" y="3214686"/>
            <a:ext cx="642942" cy="21431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Down Arrow 19"/>
          <p:cNvSpPr/>
          <p:nvPr/>
        </p:nvSpPr>
        <p:spPr>
          <a:xfrm>
            <a:off x="6500826" y="3214686"/>
            <a:ext cx="642942" cy="21431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Down Arrow 20"/>
          <p:cNvSpPr/>
          <p:nvPr/>
        </p:nvSpPr>
        <p:spPr>
          <a:xfrm>
            <a:off x="6500826" y="3786190"/>
            <a:ext cx="642942" cy="21431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 rot="18872166">
            <a:off x="-82849" y="4532944"/>
            <a:ext cx="257573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Response  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Management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2793"/>
            <a:ext cx="8229600" cy="4160851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 Identification 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Vulnerability 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Assessment &amp; Management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Reduction (Mitigation &amp; Prevention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Management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Policy &amp; Support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anagement Committee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Plan Development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Capability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Training, Drill, Exercise,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Evaluation</a:t>
            </a:r>
            <a:endParaRPr lang="th-TH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endParaRPr lang="th-TH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Preparedness cycle</a:t>
            </a: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19299"/>
            <a:ext cx="5041900" cy="4967287"/>
          </a:xfrm>
        </p:spPr>
      </p:pic>
      <p:sp>
        <p:nvSpPr>
          <p:cNvPr id="4" name="TextBox 3"/>
          <p:cNvSpPr txBox="1"/>
          <p:nvPr/>
        </p:nvSpPr>
        <p:spPr>
          <a:xfrm>
            <a:off x="6929454" y="2354041"/>
            <a:ext cx="178595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30" y="5143512"/>
            <a:ext cx="178595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637"/>
            <a:ext cx="207170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CHECK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71678"/>
            <a:ext cx="178595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</a:t>
            </a:r>
            <a:endParaRPr lang="th-T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Disaster Management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Response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</a:rPr>
              <a:t>Warning &amp; Activation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</a:rPr>
              <a:t>Command &amp; Control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</a:rPr>
              <a:t>Assignment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</a:rPr>
              <a:t>Communication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</a:rPr>
              <a:t>Support facilities; special consideration 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Recovery</a:t>
            </a:r>
            <a:r>
              <a:rPr lang="en-US" sz="4000" b="1" dirty="0" smtClean="0">
                <a:latin typeface="Arial Rounded MT Bold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Business continuity plan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Evacuation plan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Lesson learned &amp; Improve</a:t>
            </a:r>
            <a:endParaRPr lang="th-TH" dirty="0">
              <a:latin typeface="Arial Rounded MT Bold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29454" y="4643446"/>
            <a:ext cx="1714512" cy="1857388"/>
            <a:chOff x="4241" y="2432"/>
            <a:chExt cx="1043" cy="122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830" y="2432"/>
              <a:ext cx="454" cy="1225"/>
            </a:xfrm>
            <a:prstGeom prst="curvedLeftArrow">
              <a:avLst>
                <a:gd name="adj1" fmla="val 53965"/>
                <a:gd name="adj2" fmla="val 107930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0533925">
              <a:off x="4241" y="2432"/>
              <a:ext cx="454" cy="1225"/>
            </a:xfrm>
            <a:prstGeom prst="curvedLeftArrow">
              <a:avLst>
                <a:gd name="adj1" fmla="val 53965"/>
                <a:gd name="adj2" fmla="val 107930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Up Arrow 16"/>
          <p:cNvSpPr/>
          <p:nvPr/>
        </p:nvSpPr>
        <p:spPr>
          <a:xfrm flipH="1">
            <a:off x="428596" y="4357694"/>
            <a:ext cx="7572428" cy="2000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57356" y="1142984"/>
            <a:ext cx="4714908" cy="4786346"/>
            <a:chOff x="2571736" y="1643050"/>
            <a:chExt cx="4000528" cy="4286280"/>
          </a:xfrm>
        </p:grpSpPr>
        <p:sp>
          <p:nvSpPr>
            <p:cNvPr id="2" name="Pie 1"/>
            <p:cNvSpPr/>
            <p:nvPr/>
          </p:nvSpPr>
          <p:spPr>
            <a:xfrm>
              <a:off x="2643174" y="1714488"/>
              <a:ext cx="3929090" cy="4214842"/>
            </a:xfrm>
            <a:prstGeom prst="pie">
              <a:avLst>
                <a:gd name="adj1" fmla="val 1498684"/>
                <a:gd name="adj2" fmla="val 5398304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" name="Pie 2"/>
            <p:cNvSpPr/>
            <p:nvPr/>
          </p:nvSpPr>
          <p:spPr>
            <a:xfrm rot="10800000">
              <a:off x="2571737" y="1643050"/>
              <a:ext cx="3929090" cy="4214842"/>
            </a:xfrm>
            <a:prstGeom prst="pie">
              <a:avLst>
                <a:gd name="adj1" fmla="val 20078227"/>
                <a:gd name="adj2" fmla="val 5398304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/>
            <p:nvPr/>
          </p:nvSpPr>
          <p:spPr>
            <a:xfrm rot="16200000">
              <a:off x="2500298" y="1785926"/>
              <a:ext cx="4214842" cy="3929090"/>
            </a:xfrm>
            <a:prstGeom prst="pie">
              <a:avLst>
                <a:gd name="adj1" fmla="val 0"/>
                <a:gd name="adj2" fmla="val 6898250"/>
              </a:avLst>
            </a:prstGeom>
            <a:solidFill>
              <a:srgbClr val="0066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5" name="Pie 4"/>
            <p:cNvSpPr/>
            <p:nvPr/>
          </p:nvSpPr>
          <p:spPr>
            <a:xfrm rot="5400000">
              <a:off x="2428860" y="1857364"/>
              <a:ext cx="4214842" cy="3929090"/>
            </a:xfrm>
            <a:prstGeom prst="pie">
              <a:avLst>
                <a:gd name="adj1" fmla="val 0"/>
                <a:gd name="adj2" fmla="val 3854198"/>
              </a:avLst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00232" y="242886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Prevention &amp;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Mitigation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50030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09656">
            <a:off x="4266902" y="430810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Response &amp;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Relief 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89561">
            <a:off x="2324088" y="4201093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 &amp;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Rehabilitation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Reconstruction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714744" y="3000372"/>
            <a:ext cx="1000132" cy="428628"/>
          </a:xfrm>
          <a:prstGeom prst="curvedDownArrow">
            <a:avLst>
              <a:gd name="adj1" fmla="val 25000"/>
              <a:gd name="adj2" fmla="val 69549"/>
              <a:gd name="adj3" fmla="val 3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 flipV="1">
            <a:off x="3643306" y="3571876"/>
            <a:ext cx="1000132" cy="428628"/>
          </a:xfrm>
          <a:prstGeom prst="curvedDownArrow">
            <a:avLst>
              <a:gd name="adj1" fmla="val 25000"/>
              <a:gd name="adj2" fmla="val 69549"/>
              <a:gd name="adj3" fmla="val 3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6786578" y="2643182"/>
            <a:ext cx="1857388" cy="1785950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57356" y="357166"/>
            <a:ext cx="4714908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Risk Reduction </a:t>
            </a:r>
            <a:endParaRPr lang="th-TH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42910" y="1000108"/>
            <a:ext cx="7358114" cy="17859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5286388"/>
            <a:ext cx="2786082" cy="9541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Management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556609"/>
            <a:ext cx="257176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Build Back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Better and Safer</a:t>
            </a:r>
            <a:endParaRPr lang="th-TH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150017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 P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4770791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 R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36" y="0"/>
            <a:ext cx="855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98" y="3429000"/>
            <a:ext cx="2019306" cy="227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Build 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Back </a:t>
            </a:r>
            <a:endParaRPr lang="th-TH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314324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Better </a:t>
            </a:r>
            <a:endParaRPr lang="th-TH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500174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Safer  </a:t>
            </a:r>
            <a:endParaRPr lang="th-TH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5214950"/>
            <a:ext cx="321471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 &amp; Risk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Management</a:t>
            </a:r>
            <a:endParaRPr lang="th-TH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4282" y="5857892"/>
            <a:ext cx="8643998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85059" y="4214025"/>
            <a:ext cx="428627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2 8"/>
          <p:cNvSpPr/>
          <p:nvPr/>
        </p:nvSpPr>
        <p:spPr>
          <a:xfrm>
            <a:off x="2857488" y="5143512"/>
            <a:ext cx="1285884" cy="1285884"/>
          </a:xfrm>
          <a:prstGeom prst="irregularSeal2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256"/>
            <a:ext cx="15716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Prevention </a:t>
            </a:r>
            <a:endParaRPr lang="th-TH" sz="20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6" y="4286256"/>
            <a:ext cx="157160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Mitigation  </a:t>
            </a:r>
            <a:endParaRPr lang="th-TH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357562"/>
            <a:ext cx="15716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Planning </a:t>
            </a:r>
            <a:endParaRPr lang="th-TH" sz="2000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2928934"/>
            <a:ext cx="15716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Training  </a:t>
            </a:r>
            <a:endParaRPr lang="th-TH" sz="20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500306"/>
            <a:ext cx="15716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Exercise  </a:t>
            </a:r>
            <a:endParaRPr lang="th-TH" sz="2000" dirty="0"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1895765"/>
            <a:ext cx="4071966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Business Continuity Plan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ight Triangle 16"/>
          <p:cNvSpPr/>
          <p:nvPr/>
        </p:nvSpPr>
        <p:spPr>
          <a:xfrm flipH="1">
            <a:off x="3500430" y="2214554"/>
            <a:ext cx="5286412" cy="785818"/>
          </a:xfrm>
          <a:prstGeom prst="rt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Recovery </a:t>
            </a:r>
            <a:endParaRPr lang="th-TH" dirty="0">
              <a:latin typeface="Arial Rounded MT Bold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3428992" y="3093834"/>
            <a:ext cx="4143404" cy="1192422"/>
            <a:chOff x="3428992" y="2571744"/>
            <a:chExt cx="4143404" cy="1192422"/>
          </a:xfrm>
        </p:grpSpPr>
        <p:sp>
          <p:nvSpPr>
            <p:cNvPr id="18" name="Right Triangle 17"/>
            <p:cNvSpPr/>
            <p:nvPr/>
          </p:nvSpPr>
          <p:spPr>
            <a:xfrm>
              <a:off x="3500430" y="2571744"/>
              <a:ext cx="4071966" cy="1143008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400" dirty="0">
                <a:latin typeface="Arial Rounded MT Bold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8992" y="2933169"/>
              <a:ext cx="1928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Emergency Response</a:t>
              </a:r>
              <a:endPara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4282" y="7141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Comprehensive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Disaster Risk Management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5918" y="4743402"/>
            <a:ext cx="15716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Probability </a:t>
            </a:r>
            <a:endParaRPr lang="th-TH" sz="2000" dirty="0"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4743402"/>
            <a:ext cx="157160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Impact   </a:t>
            </a:r>
            <a:endParaRPr lang="th-TH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786578" y="4500570"/>
            <a:ext cx="500066" cy="714380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Down Arrow 29"/>
          <p:cNvSpPr/>
          <p:nvPr/>
        </p:nvSpPr>
        <p:spPr>
          <a:xfrm>
            <a:off x="7929586" y="3286124"/>
            <a:ext cx="500066" cy="192882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5857884" y="5286388"/>
            <a:ext cx="2714644" cy="50006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Lesson Learn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Bent-Up Arrow 31"/>
          <p:cNvSpPr/>
          <p:nvPr/>
        </p:nvSpPr>
        <p:spPr>
          <a:xfrm flipH="1">
            <a:off x="1785918" y="6000768"/>
            <a:ext cx="5643602" cy="714356"/>
          </a:xfrm>
          <a:prstGeom prst="bentUpArrow">
            <a:avLst>
              <a:gd name="adj1" fmla="val 32758"/>
              <a:gd name="adj2" fmla="val 32758"/>
              <a:gd name="adj3" fmla="val 30819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Down Arrow 32"/>
          <p:cNvSpPr/>
          <p:nvPr/>
        </p:nvSpPr>
        <p:spPr>
          <a:xfrm>
            <a:off x="7000892" y="5857892"/>
            <a:ext cx="500066" cy="571504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Group 35"/>
          <p:cNvGrpSpPr/>
          <p:nvPr/>
        </p:nvGrpSpPr>
        <p:grpSpPr>
          <a:xfrm>
            <a:off x="285720" y="3071810"/>
            <a:ext cx="1428760" cy="642942"/>
            <a:chOff x="285720" y="3071810"/>
            <a:chExt cx="1428760" cy="64294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4" name="Oval 33"/>
            <p:cNvSpPr/>
            <p:nvPr/>
          </p:nvSpPr>
          <p:spPr>
            <a:xfrm>
              <a:off x="285720" y="3071810"/>
              <a:ext cx="1428760" cy="6429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5720" y="3214686"/>
              <a:ext cx="1428760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Resources </a:t>
              </a:r>
              <a:endParaRPr lang="th-T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214282" y="2357430"/>
            <a:ext cx="1500198" cy="642942"/>
            <a:chOff x="214282" y="2571744"/>
            <a:chExt cx="1500198" cy="642942"/>
          </a:xfrm>
        </p:grpSpPr>
        <p:sp>
          <p:nvSpPr>
            <p:cNvPr id="37" name="Oval 36"/>
            <p:cNvSpPr/>
            <p:nvPr/>
          </p:nvSpPr>
          <p:spPr>
            <a:xfrm>
              <a:off x="214282" y="2571744"/>
              <a:ext cx="1500198" cy="6429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720" y="2681583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System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844" y="3786190"/>
            <a:ext cx="3214710" cy="46166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Preparedness </a:t>
            </a:r>
            <a:endParaRPr lang="th-TH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ผู้ป่วยชายอายุ ๓๐ ปี อาชีพช่างเชื่อมโลหะ เกิดอุบัติเหตุระเบิดและไฟลุกไหม้ระหว่างจุดไฟที่หัวเชื่อม ไฟลุกติดเสื้อผ้า เพื่อนร่วมงานช่วยดับไฟ และให้ความช่วยเหลือ มีแผลไฟไหม้ที่หน้าอก ใบหน้า แขนและมือทั้งสองข้าง</a:t>
            </a:r>
          </a:p>
          <a:p>
            <a:r>
              <a:rPr lang="th-TH" dirty="0" smtClean="0"/>
              <a:t>จงอธิบายการดูแลรักษาที่จุดเกิดเหตุ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 </a:t>
            </a:r>
            <a:endParaRPr lang="th-TH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ดาวน์โหลด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143380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ดาวน์โหลด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340014"/>
            <a:ext cx="3845746" cy="216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Cycle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92880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 </a:t>
            </a:r>
            <a:endParaRPr lang="th-TH" sz="4000" dirty="0">
              <a:latin typeface="Arial Rounded MT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4612" y="1928802"/>
            <a:ext cx="3857652" cy="7143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3571876"/>
            <a:ext cx="3143272" cy="107157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Prevention/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Mitigation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512" y="3643314"/>
            <a:ext cx="2571768" cy="7143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Response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7554" y="5572140"/>
            <a:ext cx="2857520" cy="7143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Recovery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ent-Up Arrow 7"/>
          <p:cNvSpPr/>
          <p:nvPr/>
        </p:nvSpPr>
        <p:spPr>
          <a:xfrm rot="10800000" flipH="1">
            <a:off x="6786578" y="2143116"/>
            <a:ext cx="1143008" cy="1214446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Bent-Up Arrow 8"/>
          <p:cNvSpPr/>
          <p:nvPr/>
        </p:nvSpPr>
        <p:spPr>
          <a:xfrm rot="16200000" flipH="1">
            <a:off x="6215077" y="4643449"/>
            <a:ext cx="1785948" cy="1643074"/>
          </a:xfrm>
          <a:prstGeom prst="bentUpArrow">
            <a:avLst>
              <a:gd name="adj1" fmla="val 23426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Bent-Up Arrow 9"/>
          <p:cNvSpPr/>
          <p:nvPr/>
        </p:nvSpPr>
        <p:spPr>
          <a:xfrm flipH="1">
            <a:off x="1214414" y="4714884"/>
            <a:ext cx="1928826" cy="1500198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Bent-Up Arrow 10"/>
          <p:cNvSpPr/>
          <p:nvPr/>
        </p:nvSpPr>
        <p:spPr>
          <a:xfrm rot="5400000" flipH="1">
            <a:off x="1303711" y="2089538"/>
            <a:ext cx="1393041" cy="1214446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540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9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Public Health Emergency Cycle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485776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BCP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3669573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264318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 Planning</a:t>
            </a:r>
            <a:endParaRPr lang="th-TH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" y="2285992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Campaign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Project  </a:t>
            </a:r>
            <a:endParaRPr lang="th-TH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555875" y="1052513"/>
            <a:ext cx="40322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GOOD RESPONSE</a:t>
            </a:r>
            <a:endParaRPr lang="th-TH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59113" y="3108325"/>
            <a:ext cx="311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COME FROM</a:t>
            </a:r>
            <a:endParaRPr lang="th-TH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07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476375" y="4221163"/>
            <a:ext cx="6624638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GOOD PREPAREDNESS</a:t>
            </a:r>
            <a:endParaRPr lang="th-TH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500062"/>
            <a:ext cx="8143932" cy="1785930"/>
          </a:xfr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Developing and Maintaining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Operation Plan</a:t>
            </a:r>
            <a:endParaRPr lang="th-TH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627651"/>
            <a:ext cx="835824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Basic &amp; Fundamental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operation planning</a:t>
            </a:r>
            <a:endParaRPr lang="th-TH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617681"/>
            <a:ext cx="8929718" cy="4525963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</a:rPr>
              <a:t>The </a:t>
            </a:r>
            <a:r>
              <a:rPr lang="en-US" sz="3600" dirty="0" smtClean="0">
                <a:solidFill>
                  <a:srgbClr val="FF3300"/>
                </a:solidFill>
              </a:rPr>
              <a:t>process</a:t>
            </a:r>
            <a:r>
              <a:rPr lang="en-US" sz="3600" dirty="0" smtClean="0">
                <a:solidFill>
                  <a:srgbClr val="0070C0"/>
                </a:solidFill>
              </a:rPr>
              <a:t> of planning is just as important as the resulting document.</a:t>
            </a:r>
          </a:p>
          <a:p>
            <a:pPr eaLnBrk="1" hangingPunct="1"/>
            <a:r>
              <a:rPr lang="en-US" sz="3600" dirty="0" smtClean="0">
                <a:solidFill>
                  <a:srgbClr val="008000"/>
                </a:solidFill>
              </a:rPr>
              <a:t>Plan are not scripts followed to the letter, but are </a:t>
            </a:r>
            <a:r>
              <a:rPr lang="en-US" sz="3600" dirty="0" smtClean="0">
                <a:solidFill>
                  <a:srgbClr val="FF0000"/>
                </a:solidFill>
              </a:rPr>
              <a:t>flexible and adaptable </a:t>
            </a:r>
            <a:r>
              <a:rPr lang="en-US" sz="3600" dirty="0" smtClean="0">
                <a:solidFill>
                  <a:srgbClr val="008000"/>
                </a:solidFill>
              </a:rPr>
              <a:t>to the actual situation</a:t>
            </a:r>
          </a:p>
          <a:p>
            <a:pPr eaLnBrk="1" hangingPunct="1"/>
            <a:r>
              <a:rPr lang="en-US" sz="3600" dirty="0" smtClean="0">
                <a:solidFill>
                  <a:srgbClr val="7030A0"/>
                </a:solidFill>
              </a:rPr>
              <a:t>Effective plans convey the </a:t>
            </a:r>
            <a:r>
              <a:rPr lang="en-US" sz="3600" dirty="0" smtClean="0">
                <a:solidFill>
                  <a:srgbClr val="FF3300"/>
                </a:solidFill>
              </a:rPr>
              <a:t>goals</a:t>
            </a:r>
            <a:r>
              <a:rPr lang="en-US" sz="3600" dirty="0" smtClean="0">
                <a:solidFill>
                  <a:srgbClr val="7030A0"/>
                </a:solidFill>
              </a:rPr>
              <a:t> and </a:t>
            </a:r>
            <a:r>
              <a:rPr lang="en-US" sz="3600" dirty="0" smtClean="0">
                <a:solidFill>
                  <a:srgbClr val="FF3300"/>
                </a:solidFill>
              </a:rPr>
              <a:t>objectives</a:t>
            </a:r>
            <a:r>
              <a:rPr lang="en-US" sz="3600" dirty="0" smtClean="0">
                <a:solidFill>
                  <a:srgbClr val="7030A0"/>
                </a:solidFill>
              </a:rPr>
              <a:t> of the intend operation and the </a:t>
            </a:r>
            <a:r>
              <a:rPr lang="en-US" sz="3600" dirty="0" smtClean="0">
                <a:solidFill>
                  <a:srgbClr val="FF3300"/>
                </a:solidFill>
              </a:rPr>
              <a:t>action</a:t>
            </a:r>
            <a:r>
              <a:rPr lang="en-US" sz="3600" dirty="0" smtClean="0">
                <a:solidFill>
                  <a:srgbClr val="7030A0"/>
                </a:solidFill>
              </a:rPr>
              <a:t> needed to archive them.   </a:t>
            </a:r>
            <a:endParaRPr lang="th-TH" sz="3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9697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operation occur when… 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0557"/>
            <a:ext cx="82296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know their roles </a:t>
            </a:r>
          </a:p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how their fit into the overall plan</a:t>
            </a:r>
          </a:p>
          <a:p>
            <a:pPr eaLnBrk="1" hangingPunct="1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execute the plan</a:t>
            </a:r>
            <a:endParaRPr lang="th-TH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 of Planning</a:t>
            </a:r>
            <a:endParaRPr lang="th-TH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Fundamentals</a:t>
            </a:r>
          </a:p>
          <a:p>
            <a:pPr lvl="1"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</a:p>
          <a:p>
            <a:pPr lvl="1" eaLnBrk="1" hangingPunct="1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Strategic, Operational, Tactical Planning</a:t>
            </a:r>
          </a:p>
          <a:p>
            <a:pPr lvl="1" eaLnBrk="1" hangingPunct="1"/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Approaches </a:t>
            </a:r>
          </a:p>
          <a:p>
            <a:pPr lvl="1" eaLnBrk="1" hangingPunct="1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Integration</a:t>
            </a:r>
          </a:p>
          <a:p>
            <a:pPr lvl="1" eaLnBrk="1" hangingPunct="1"/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Synchronization</a:t>
            </a:r>
          </a:p>
          <a:p>
            <a:pPr lvl="1" eaLnBrk="1" hangingPunct="1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Planning Pitfall</a:t>
            </a:r>
          </a:p>
          <a:p>
            <a:pPr eaLnBrk="1" hangingPunct="1"/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Considerations</a:t>
            </a:r>
            <a:endParaRPr lang="th-TH" sz="3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00200"/>
            <a:ext cx="8858280" cy="504351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must be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community-based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all stakeholders</a:t>
            </a:r>
          </a:p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uses a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and analytical problem-solving process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address the complexity and uncertainty inherent in potential hazards and threats.</a:t>
            </a:r>
          </a:p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considers all hazards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threats.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924425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should 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enough to address both traditional and catastrophic incidents.</a:t>
            </a: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must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identify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supporting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desired results).</a:t>
            </a:r>
          </a:p>
          <a:p>
            <a:pPr eaLnBrk="1" hangingPunct="1"/>
            <a:r>
              <a:rPr lang="en-US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depicts</a:t>
            </a:r>
            <a:r>
              <a:rPr lang="en-US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anticipated environment for action.</a:t>
            </a:r>
          </a:p>
          <a:p>
            <a:pPr eaLnBrk="1" hangingPunct="1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does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to start from scratch.</a:t>
            </a:r>
            <a:endParaRPr lang="th-TH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229600" cy="463708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identifies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allocates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accomplish those tasks, and establishes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senior officials 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the process to ensure both understanding and approval.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Time, uncertainty, risk, and experience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planning.</a:t>
            </a:r>
            <a:endParaRPr lang="th-TH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plans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with operational responsibilities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 it, and they instruct those outside the jurisdiction in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provide support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 to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is fundamentally a process to manage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is one of the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components of the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 cycle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ผู้ป่วยมาถึงห้องฉุกเฉิน </a:t>
            </a:r>
            <a:r>
              <a:rPr lang="en-US" dirty="0" smtClean="0"/>
              <a:t>BP 100/70 HR 100 RR 20 </a:t>
            </a:r>
            <a:r>
              <a:rPr lang="th-TH" dirty="0" smtClean="0"/>
              <a:t>รู้สติดี ลืมตาเอง ถาม-ตอบรู้เรื่อง ทำตามสั่งได้ บ่นปวดแสบร้อนที่แผล ตรวจพบแผลไฟลวกระดับสองที่ ใบหน้า มือทั้งสองข้าง และครึ่งหนึ่งของหน้าอกด้านหน้า แผลไฟลวกระดับหนึ่งที่แขนทั้งสองข้างและบริเวณหน้าท้อง</a:t>
            </a:r>
          </a:p>
          <a:p>
            <a:r>
              <a:rPr lang="th-TH" dirty="0" smtClean="0"/>
              <a:t>จงอธิบายการดูแลรักษาที่ห้องฉุกเฉิน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 </a:t>
            </a:r>
            <a:endParaRPr lang="th-TH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6143636" y="928670"/>
            <a:ext cx="2071702" cy="2071702"/>
            <a:chOff x="6143636" y="1071546"/>
            <a:chExt cx="2071702" cy="2071702"/>
          </a:xfrm>
        </p:grpSpPr>
        <p:sp>
          <p:nvSpPr>
            <p:cNvPr id="5" name="10-Point Star 4"/>
            <p:cNvSpPr/>
            <p:nvPr/>
          </p:nvSpPr>
          <p:spPr>
            <a:xfrm>
              <a:off x="6143636" y="1071546"/>
              <a:ext cx="2071702" cy="2071702"/>
            </a:xfrm>
            <a:prstGeom prst="star10">
              <a:avLst>
                <a:gd name="adj" fmla="val 36021"/>
                <a:gd name="hf" fmla="val 105146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7950" y="1785926"/>
              <a:ext cx="1643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GOAL</a:t>
              </a:r>
              <a:endPara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214546" y="1500174"/>
            <a:ext cx="3929090" cy="928694"/>
            <a:chOff x="2214546" y="2214554"/>
            <a:chExt cx="3929090" cy="928694"/>
          </a:xfrm>
        </p:grpSpPr>
        <p:sp>
          <p:nvSpPr>
            <p:cNvPr id="8" name="Striped Right Arrow 7"/>
            <p:cNvSpPr/>
            <p:nvPr/>
          </p:nvSpPr>
          <p:spPr>
            <a:xfrm>
              <a:off x="2214546" y="2214554"/>
              <a:ext cx="3929090" cy="928694"/>
            </a:xfrm>
            <a:prstGeom prst="stripedRightArrow">
              <a:avLst>
                <a:gd name="adj1" fmla="val 63989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60" y="2357430"/>
              <a:ext cx="3286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OBJECTIVES</a:t>
              </a:r>
              <a:endParaRPr lang="th-TH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20" y="242886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Authority 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00166" y="3143248"/>
            <a:ext cx="928694" cy="78581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785786" y="392906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Person(s)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328612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Task(s)</a:t>
            </a:r>
            <a:endParaRPr lang="th-TH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403346">
            <a:off x="5428015" y="2476891"/>
            <a:ext cx="785818" cy="88873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143108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Assignment 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71488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Person(s)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1428728" y="4572008"/>
            <a:ext cx="785818" cy="1714512"/>
          </a:xfrm>
          <a:prstGeom prst="bentArrow">
            <a:avLst>
              <a:gd name="adj1" fmla="val 33393"/>
              <a:gd name="adj2" fmla="val 32344"/>
              <a:gd name="adj3" fmla="val 25000"/>
              <a:gd name="adj4" fmla="val 34212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20226983">
            <a:off x="3110964" y="3691419"/>
            <a:ext cx="1281628" cy="500066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2571736" y="4711495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Resources </a:t>
            </a:r>
            <a:endParaRPr lang="th-TH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3929058" y="5286388"/>
            <a:ext cx="500066" cy="428628"/>
          </a:xfrm>
          <a:prstGeom prst="upArrow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Up Arrow 20"/>
          <p:cNvSpPr/>
          <p:nvPr/>
        </p:nvSpPr>
        <p:spPr>
          <a:xfrm rot="2454427">
            <a:off x="5082968" y="5318689"/>
            <a:ext cx="571504" cy="682816"/>
          </a:xfrm>
          <a:prstGeom prst="upArrow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Up Arrow 21"/>
          <p:cNvSpPr/>
          <p:nvPr/>
        </p:nvSpPr>
        <p:spPr>
          <a:xfrm>
            <a:off x="4857752" y="3929066"/>
            <a:ext cx="571504" cy="857256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Bent Arrow 22"/>
          <p:cNvSpPr/>
          <p:nvPr/>
        </p:nvSpPr>
        <p:spPr>
          <a:xfrm rot="5400000" flipH="1">
            <a:off x="6554404" y="2553884"/>
            <a:ext cx="964413" cy="1357322"/>
          </a:xfrm>
          <a:prstGeom prst="bentArrow">
            <a:avLst/>
          </a:prstGeom>
          <a:solidFill>
            <a:srgbClr val="33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4000504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Accountability 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1428736"/>
            <a:ext cx="1714512" cy="923330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 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Principles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 b="7084"/>
          <a:stretch>
            <a:fillRect/>
          </a:stretch>
        </p:blipFill>
        <p:spPr bwMode="auto">
          <a:xfrm>
            <a:off x="2012950" y="1625603"/>
            <a:ext cx="4935538" cy="50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8" y="18573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 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471488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  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86312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Check  </a:t>
            </a:r>
            <a:endParaRPr lang="th-TH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8573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  </a:t>
            </a:r>
            <a:endParaRPr lang="th-TH" sz="5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Strategic, Operational, and Tactical Planning </a:t>
            </a:r>
            <a:endPara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 b="3941"/>
          <a:stretch>
            <a:fillRect/>
          </a:stretch>
        </p:blipFill>
        <p:spPr bwMode="auto">
          <a:xfrm>
            <a:off x="1619250" y="1724027"/>
            <a:ext cx="5976938" cy="49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39750" y="2060574"/>
            <a:ext cx="2246300" cy="65404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Government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38163" y="4210060"/>
            <a:ext cx="1873250" cy="5762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Province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41338" y="5300663"/>
            <a:ext cx="1366837" cy="5762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Local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6948488" y="2060575"/>
            <a:ext cx="504825" cy="3384550"/>
          </a:xfrm>
          <a:prstGeom prst="upArrow">
            <a:avLst>
              <a:gd name="adj1" fmla="val 50000"/>
              <a:gd name="adj2" fmla="val 167610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 rot="10800000">
            <a:off x="7596188" y="2060575"/>
            <a:ext cx="504825" cy="3384550"/>
          </a:xfrm>
          <a:prstGeom prst="upArrow">
            <a:avLst>
              <a:gd name="adj1" fmla="val 50000"/>
              <a:gd name="adj2" fmla="val 167610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5610" y="3214686"/>
            <a:ext cx="1873250" cy="57626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Region 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th-TH" sz="6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ระดับของแผน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planning </a:t>
            </a:r>
            <a:r>
              <a:rPr lang="en-US" sz="3600" dirty="0" smtClean="0"/>
              <a:t>: </a:t>
            </a:r>
            <a:r>
              <a:rPr lang="th-TH" sz="3600" dirty="0" smtClean="0"/>
              <a:t>แผนยุทธศาสตร์ กล่าวในกรอบกว้างๆ บริบท และความคาดหมาย นโยบายที่กำหนด</a:t>
            </a:r>
            <a:endParaRPr lang="en-US" sz="3600" dirty="0" smtClean="0"/>
          </a:p>
          <a:p>
            <a:pPr eaLnBrk="1" hangingPunct="1"/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planning </a:t>
            </a:r>
            <a:r>
              <a:rPr lang="en-US" sz="3600" dirty="0" smtClean="0"/>
              <a:t>: </a:t>
            </a:r>
            <a:r>
              <a:rPr lang="th-TH" sz="3600" dirty="0" smtClean="0"/>
              <a:t>แผนยุทธการ บทบาทหน้าที่  ความรับผิดชอบ ภารกิจที่ต้องปฏิบัติ การบูรณาการกับหน่วยงาน </a:t>
            </a:r>
            <a:endParaRPr lang="en-US" sz="3600" dirty="0" smtClean="0"/>
          </a:p>
          <a:p>
            <a:pPr eaLnBrk="1" hangingPunct="1"/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Tactical planning </a:t>
            </a:r>
            <a:r>
              <a:rPr lang="en-US" sz="3600" dirty="0" smtClean="0"/>
              <a:t>: </a:t>
            </a:r>
            <a:r>
              <a:rPr lang="th-TH" sz="3600" dirty="0" smtClean="0"/>
              <a:t>แผนยุทธวิธี งานที่ต้องปฏิบัติของหน่วยย่อยๆ ที่หน้างาน ที่เกิดขึ้นจากการกำกับของ แผนยุทธการ อาจเป็นงานเฉพาะตำแหน่งหน้าที่ หน่วยย่อย ฯลฯ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5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Approaches </a:t>
            </a:r>
            <a:endParaRPr lang="th-TH" sz="5400" b="1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60"/>
            <a:ext cx="8229600" cy="49974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planning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planning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planning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Capabilities</a:t>
            </a:r>
            <a:r>
              <a:rPr lang="th-TH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planning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I have the right mix of training, organizations, plans, people, leadership and management, equipment, and facilities to perform a required emergency function?” </a:t>
            </a:r>
          </a:p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“scenario-to-task-to-capability”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599289"/>
            <a:ext cx="7858179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 w="11430"/>
                <a:solidFill>
                  <a:srgbClr val="3333CC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Hybrid Planning</a:t>
            </a:r>
          </a:p>
          <a:p>
            <a:pPr algn="ctr">
              <a:defRPr/>
            </a:pPr>
            <a:r>
              <a:rPr lang="en-US" sz="11500" b="1" dirty="0">
                <a:ln w="11430"/>
                <a:solidFill>
                  <a:srgbClr val="3333CC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Integration </a:t>
            </a:r>
            <a:endParaRPr lang="th-TH" sz="5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</a:p>
          <a:p>
            <a:pPr eaLnBrk="1" hangingPunct="1"/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integration</a:t>
            </a:r>
          </a:p>
          <a:p>
            <a:pPr eaLnBrk="1" hangingPunct="1">
              <a:buFontTx/>
              <a:buNone/>
            </a:pP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059640" y="1700213"/>
            <a:ext cx="1441450" cy="2160587"/>
          </a:xfrm>
          <a:prstGeom prst="upDownArrow">
            <a:avLst>
              <a:gd name="adj1" fmla="val 50000"/>
              <a:gd name="adj2" fmla="val 2997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331913" y="3429000"/>
            <a:ext cx="1727200" cy="1512888"/>
          </a:xfrm>
          <a:prstGeom prst="leftRightArrow">
            <a:avLst>
              <a:gd name="adj1" fmla="val 50000"/>
              <a:gd name="adj2" fmla="val 22833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51275" y="3403621"/>
            <a:ext cx="2736850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animBg="1"/>
      <p:bldP spid="19461" grpId="0" animBg="1"/>
      <p:bldP spid="194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Synchronization </a:t>
            </a:r>
            <a:endParaRPr lang="th-TH" sz="48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Phasing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พัฒนาตามระยะเหตุการณ์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แตกขยาย(ย่อ)ตามสถานการณ์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horizon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วางแผนสุดกรอบเวลา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and reverse planning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331913" y="5157788"/>
            <a:ext cx="1368425" cy="863600"/>
          </a:xfrm>
          <a:prstGeom prst="ellipse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Start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724525" y="5157788"/>
            <a:ext cx="1368425" cy="8636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Goal </a:t>
            </a:r>
            <a:endParaRPr lang="th-TH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987675" y="4797425"/>
            <a:ext cx="2592388" cy="792163"/>
          </a:xfrm>
          <a:prstGeom prst="rightArrow">
            <a:avLst>
              <a:gd name="adj1" fmla="val 50000"/>
              <a:gd name="adj2" fmla="val 81814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Forward</a:t>
            </a:r>
            <a:endParaRPr lang="th-TH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843213" y="5589588"/>
            <a:ext cx="2519362" cy="719137"/>
          </a:xfrm>
          <a:prstGeom prst="leftArrow">
            <a:avLst>
              <a:gd name="adj1" fmla="val 50000"/>
              <a:gd name="adj2" fmla="val 87583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Backward</a:t>
            </a:r>
            <a:endParaRPr lang="th-TH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animBg="1"/>
      <p:bldP spid="20485" grpId="0" animBg="1"/>
      <p:bldP spid="20486" grpId="0" animBg="1"/>
      <p:bldP spid="2048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Planning Pitfalls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1913"/>
            <a:ext cx="9144000" cy="524033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พยายามทำแผนที่สมบูรณ์แบบ รายละเอียดครบ แต่ยาว อ่านยาก ใช้งานไม่ได้ </a:t>
            </a:r>
          </a:p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plans are simple &amp; flexible</a:t>
            </a:r>
          </a:p>
          <a:p>
            <a:pPr eaLnBrk="1" hangingPunct="1"/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Failing to account for the community’s needs, concerns, capabilities, and desire to help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มองครอบคลุมไม่ทั่วทุกกลุ่มที่เกี่ยวข้อง ทำให้สมมุติฐานผิด หนทางปฏิบัติก็ผิด....ฯลฯ ควรเน้นการมีส่วนร่วม ศึกษาชุมชนก่อนวางแผน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Planning Pitfalls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z="400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การวางแผนคือจินตนาการ ประมาณการ คาดหวัง ต้องตั้งอยู่บนสมมุติฐานที่เป็นจริง และต้องสัมพันธ์กับหน่วยอื่นๆด้วยจึงจะเป็นจริงดังที่คาดหวัง ต้องทำข้อตกลงร่วม </a:t>
            </a:r>
            <a:r>
              <a:rPr lang="en-US" sz="400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MOA, MOU</a:t>
            </a:r>
          </a:p>
          <a:p>
            <a:pPr eaLnBrk="1" hangingPunct="1"/>
            <a:r>
              <a:rPr lang="th-TH" sz="400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การวางแผนไม่ใช่การคิดตามทฤษฎี โดยไม่สนใจชุมชน สังคม การวางแผนที่ดีต้องเริ่มจากการมีส่วนร่วมของชุมชน ใช้ชุมชนเป็นฐานคิด</a:t>
            </a:r>
            <a:r>
              <a:rPr lang="en-US" sz="400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 </a:t>
            </a:r>
            <a:endParaRPr lang="th-TH" sz="400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inhal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4130"/>
          <a:stretch>
            <a:fillRect/>
          </a:stretch>
        </p:blipFill>
        <p:spPr bwMode="auto">
          <a:xfrm>
            <a:off x="428596" y="571480"/>
            <a:ext cx="3571900" cy="293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Burnt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571480"/>
            <a:ext cx="4143404" cy="27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9-3FEMAL"/>
          <p:cNvPicPr>
            <a:picLocks noChangeAspect="1" noChangeArrowheads="1"/>
          </p:cNvPicPr>
          <p:nvPr/>
        </p:nvPicPr>
        <p:blipFill>
          <a:blip r:embed="rId4"/>
          <a:srcRect l="25000" t="12500"/>
          <a:stretch>
            <a:fillRect/>
          </a:stretch>
        </p:blipFill>
        <p:spPr bwMode="auto">
          <a:xfrm>
            <a:off x="2714612" y="3714752"/>
            <a:ext cx="3881444" cy="285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Considerations</a:t>
            </a:r>
            <a:endParaRPr lang="th-TH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09733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 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ป้องกัน</a:t>
            </a: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Protection: </a:t>
            </a:r>
            <a:r>
              <a:rPr lang="th-TH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คุ้มครอง</a:t>
            </a:r>
            <a:endParaRPr lang="en-US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Response: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ตอบสนอง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Recovery: 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ฟื้นฟู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Mitigation: </a:t>
            </a:r>
            <a:r>
              <a:rPr lang="th-TH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บรรเทา</a:t>
            </a: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2" y="5857892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Comprehensive Planning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6000760" y="3143248"/>
            <a:ext cx="1143008" cy="1785950"/>
          </a:xfrm>
          <a:prstGeom prst="curvedRightArrow">
            <a:avLst>
              <a:gd name="adj1" fmla="val 25000"/>
              <a:gd name="adj2" fmla="val 58640"/>
              <a:gd name="adj3" fmla="val 39286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H="1">
            <a:off x="7215206" y="3143248"/>
            <a:ext cx="1143008" cy="1785950"/>
          </a:xfrm>
          <a:prstGeom prst="curvedRightArrow">
            <a:avLst>
              <a:gd name="adj1" fmla="val 25000"/>
              <a:gd name="adj2" fmla="val 58640"/>
              <a:gd name="adj3" fmla="val 39286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29388" y="2571744"/>
            <a:ext cx="1643074" cy="1643074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4" grpId="0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Planning Process </a:t>
            </a:r>
            <a:endParaRPr lang="th-TH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เตรียม</a:t>
            </a:r>
            <a:r>
              <a:rPr lang="th-TH" sz="5400" dirty="0" smtClean="0">
                <a:solidFill>
                  <a:srgbClr val="FF0000"/>
                </a:solidFill>
              </a:rPr>
              <a:t>แผนปฏิบัติการฉุกเฉิน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ต้องเตรียม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อะไรบ้าง?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b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เตรียมใจ</a:t>
            </a:r>
          </a:p>
          <a:p>
            <a:pPr eaLnBrk="1" hangingPunct="1"/>
            <a:r>
              <a:rPr lang="th-TH" sz="4400" b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เตรียมแผน</a:t>
            </a:r>
          </a:p>
          <a:p>
            <a:pPr eaLnBrk="1" hangingPunct="1"/>
            <a:r>
              <a:rPr lang="th-TH" sz="4400" b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เตรียมคน</a:t>
            </a:r>
          </a:p>
          <a:p>
            <a:pPr eaLnBrk="1" hangingPunct="1"/>
            <a:r>
              <a:rPr lang="th-TH" sz="4400" b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เตรียมของ</a:t>
            </a:r>
          </a:p>
        </p:txBody>
      </p:sp>
      <p:pic>
        <p:nvPicPr>
          <p:cNvPr id="10244" name="Picture 4" descr="CIMG7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930" y="4102119"/>
            <a:ext cx="3101830" cy="232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IMG3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179" y="4143380"/>
            <a:ext cx="30480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IMG1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70065"/>
            <a:ext cx="3067700" cy="230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IMG2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0785" y="1789115"/>
            <a:ext cx="3040371" cy="228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2291" name="Picture 3" descr="466px-General_of_the_Army_Dwight_D__Eisenhower_19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60350"/>
            <a:ext cx="2736850" cy="352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37050"/>
            <a:ext cx="8229600" cy="230666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“In preparing for battle I have always found that plans are useless, but planning is indispensable.”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					Dwight D. Eisenhower </a:t>
            </a:r>
            <a:endParaRPr lang="th-TH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293" name="Picture 5" descr="2561212534_494ed530c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60350"/>
            <a:ext cx="4319587" cy="352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51847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นั่งเทียนเขียนเลย!!!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เริ่มต้นเตรียม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แผนปฏิบัติการฉุกเฉิน...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ทำอย่างไร?</a:t>
            </a:r>
          </a:p>
        </p:txBody>
      </p:sp>
      <p:pic>
        <p:nvPicPr>
          <p:cNvPr id="8196" name="Picture 4" descr="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17695"/>
            <a:ext cx="6624637" cy="449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Process</a:t>
            </a:r>
            <a:endParaRPr lang="th-TH" sz="4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CEO commitment </a:t>
            </a:r>
          </a:p>
          <a:p>
            <a:pPr eaLnBrk="1" hangingPunct="1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committee: participation, legitimate, practical, for user   </a:t>
            </a:r>
          </a:p>
          <a:p>
            <a:pPr eaLnBrk="1" hangingPunct="1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Funding for equipment &amp; supplies</a:t>
            </a:r>
          </a:p>
          <a:p>
            <a:pPr eaLnBrk="1" hangingPunct="1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Persons </a:t>
            </a:r>
          </a:p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 You get what you pay ”</a:t>
            </a:r>
            <a:endParaRPr lang="th-TH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Steps in the Planning Process</a:t>
            </a:r>
            <a:endParaRPr lang="th-TH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1628775"/>
            <a:ext cx="1366837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35150" y="1628775"/>
            <a:ext cx="1366838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03575" y="1628775"/>
            <a:ext cx="1366838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72000" y="1628775"/>
            <a:ext cx="1366838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40425" y="1628775"/>
            <a:ext cx="1366838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08850" y="1628775"/>
            <a:ext cx="1366838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การเตรียมแผนรับภัยพิบัติ...เริ่มต้นอย่างไร?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357298"/>
            <a:ext cx="8786874" cy="5143536"/>
          </a:xfrm>
        </p:spPr>
        <p:txBody>
          <a:bodyPr/>
          <a:lstStyle/>
          <a:p>
            <a:pPr eaLnBrk="1" hangingPunct="1"/>
            <a:r>
              <a:rPr lang="th-TH" sz="3600" dirty="0" smtClean="0"/>
              <a:t>ในพื้นที่เรามีภยันตรายใดบ้าง?....รู้ได้อย่างไร?</a:t>
            </a:r>
          </a:p>
          <a:p>
            <a:pPr eaLnBrk="1" hangingPunct="1"/>
            <a:r>
              <a:rPr lang="th-TH" sz="3600" dirty="0" smtClean="0"/>
              <a:t>กลุ่มคน ชุมชนใดที่จะได้รับอันตรายจากภยันตรายนั้นได้มากที่สุด?</a:t>
            </a:r>
          </a:p>
          <a:p>
            <a:pPr eaLnBrk="1" hangingPunct="1"/>
            <a:r>
              <a:rPr lang="th-TH" sz="3600" dirty="0" smtClean="0"/>
              <a:t>เรามีความเสี่ยงกับภัยพิบัติใดบ้าง? มากน้อยเพียงใด?</a:t>
            </a:r>
          </a:p>
          <a:p>
            <a:pPr eaLnBrk="1" hangingPunct="1"/>
            <a:r>
              <a:rPr lang="th-TH" sz="3600" dirty="0" smtClean="0"/>
              <a:t>ความเสี่ยงนั้นมีโอกาสเกิดขึ้นกับเรามากน้อยเพียงใด?..มีสาเหตุจากอะไร?..และจะป้องกันได้อย่างไร?</a:t>
            </a:r>
          </a:p>
          <a:p>
            <a:pPr eaLnBrk="1" hangingPunct="1"/>
            <a:r>
              <a:rPr lang="th-TH" sz="3600" dirty="0" smtClean="0"/>
              <a:t>ถ้าความเสี่ยงนั้นเกิดขึ้นจริง เราจะได้รับผลกระทบอย่างไร?..และจะลดหรือบรรเทาผลกระทบนั้นได้อย่างไร?..นั่นคือเราจะต้องปฏิบัติอย่างไรในการตอบโต้เหตุนั่นเ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p3d extrusionH="57150">
              <a:bevelT w="82550" h="38100" prst="coolSlant"/>
            </a:sp3d>
          </a:bodyPr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Process</a:t>
            </a:r>
            <a:endParaRPr lang="th-TH" sz="48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7698"/>
            <a:ext cx="8472518" cy="499745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health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 &amp; vulnerability analysis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assessment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= Probability X Impact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Include to Rare but Most Catastrophic (Worst Case Scenario)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Group planning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Implementation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Training &amp; Exercise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Evaluation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Preparedness Cycle</a:t>
            </a:r>
            <a:endPara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 b="7084"/>
          <a:stretch>
            <a:fillRect/>
          </a:stretch>
        </p:blipFill>
        <p:spPr bwMode="auto">
          <a:xfrm>
            <a:off x="2012950" y="1625603"/>
            <a:ext cx="4935538" cy="50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8" y="18573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 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471488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  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86312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Check  </a:t>
            </a:r>
            <a:endParaRPr lang="th-TH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8573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  </a:t>
            </a:r>
            <a:endParaRPr lang="th-TH" sz="5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 </a:t>
            </a:r>
            <a:endParaRPr lang="th-TH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ผู้ป่วยรายนี้บาดเจ็บจากการทำงานหรือไม่? เพราะเหตุใด?</a:t>
            </a:r>
          </a:p>
          <a:p>
            <a:r>
              <a:rPr lang="th-TH" dirty="0" smtClean="0"/>
              <a:t>จงบอกสิทธิการรักษาพยาบาลของผู้ป่วยรายนี้</a:t>
            </a:r>
          </a:p>
          <a:p>
            <a:r>
              <a:rPr lang="th-TH" dirty="0" smtClean="0"/>
              <a:t>จงเขียนใบรับรองแพทย์ตามแบบที่กำหนด (กท.๑๖/๑) เพื่อประกอบการเบิกค่ารักษาพยาบาลตามสิทธิของผู้ป่วยรายนี้</a:t>
            </a:r>
          </a:p>
          <a:p>
            <a:r>
              <a:rPr lang="th-TH" dirty="0" smtClean="0"/>
              <a:t>นายจ้างต้องจ่ายค่ารักษาผู้ป่วยรายนี้ได้มากที่สุดเท่าใด?</a:t>
            </a:r>
          </a:p>
          <a:p>
            <a:r>
              <a:rPr lang="th-TH" dirty="0" smtClean="0"/>
              <a:t>นายจ้างปรึกษาท่านว่าเกิดอุบัติเหตุเป็นครั้งที่สองแล้วในรอบสามเดือนของการทำงาน </a:t>
            </a:r>
            <a:r>
              <a:rPr lang="th-TH" dirty="0" smtClean="0"/>
              <a:t>และมีความสับสนวุ่นวายมากในระหว่างปฐมพยาบาลและนำส่งโรงพยาบาล อยากให้</a:t>
            </a:r>
            <a:r>
              <a:rPr lang="th-TH" b="1" dirty="0" smtClean="0">
                <a:solidFill>
                  <a:srgbClr val="FF0000"/>
                </a:solidFill>
              </a:rPr>
              <a:t>ท่านช่วยจัดทำแผนปฏิบัติการฉุกเฉินด้านการแพทย์ให้กับสถานประกอบการ 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ท่าน</a:t>
            </a:r>
            <a:r>
              <a:rPr lang="th-TH" b="1" dirty="0" smtClean="0">
                <a:solidFill>
                  <a:srgbClr val="FF0000"/>
                </a:solidFill>
              </a:rPr>
              <a:t>มีแนวทางดำเนินการ</a:t>
            </a:r>
            <a:r>
              <a:rPr lang="th-TH" b="1" dirty="0" smtClean="0">
                <a:solidFill>
                  <a:srgbClr val="FF0000"/>
                </a:solidFill>
              </a:rPr>
              <a:t>อย่างไร? </a:t>
            </a:r>
            <a:r>
              <a:rPr lang="th-TH" b="1" dirty="0" smtClean="0">
                <a:solidFill>
                  <a:srgbClr val="FF0000"/>
                </a:solidFill>
              </a:rPr>
              <a:t>เพื่อ</a:t>
            </a:r>
            <a:r>
              <a:rPr lang="th-TH" b="1" dirty="0" smtClean="0">
                <a:solidFill>
                  <a:srgbClr val="FF0000"/>
                </a:solidFill>
              </a:rPr>
              <a:t>จัดทำแผนฯให้กับ</a:t>
            </a:r>
            <a:r>
              <a:rPr lang="th-TH" b="1" dirty="0" smtClean="0">
                <a:solidFill>
                  <a:srgbClr val="FF0000"/>
                </a:solidFill>
              </a:rPr>
              <a:t>สถานประกอบการ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smtClean="0"/>
              <a:t>มีแผนก็ใช้ไม่ได้...หรือ...ไม่ได้ใช้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h-TH" sz="3600" smtClean="0"/>
              <a:t>แผนไม่ตรงกับเหตุที่เกิดขึ้นจริง???</a:t>
            </a:r>
          </a:p>
          <a:p>
            <a:pPr eaLnBrk="1" hangingPunct="1"/>
            <a:r>
              <a:rPr lang="en-US" sz="3600" smtClean="0"/>
              <a:t>Planning and Response are Different</a:t>
            </a:r>
          </a:p>
          <a:p>
            <a:pPr eaLnBrk="1" hangingPunct="1"/>
            <a:r>
              <a:rPr lang="th-TH" sz="3600" smtClean="0"/>
              <a:t>การวางแผน คือกระบวนการคาดการณ์ว่าจะเกิดเหตุขึ้น และจะใช้มาตรการตอบโต้ที่เหมาะสม คุ้มค่าได้อย่างไร?</a:t>
            </a:r>
          </a:p>
          <a:p>
            <a:pPr eaLnBrk="1" hangingPunct="1"/>
            <a:r>
              <a:rPr lang="th-TH" sz="3600" smtClean="0"/>
              <a:t>การตอบโต้ คือการปฏิบัติเมื่อเกิดเหตุจริง ซึ่งอาจจะตรงหรือไม่ตรงกับที่คาดการณ์เอาไว้ในแผน</a:t>
            </a:r>
          </a:p>
          <a:p>
            <a:pPr eaLnBrk="1" hangingPunct="1"/>
            <a:r>
              <a:rPr lang="th-TH" sz="3600" smtClean="0"/>
              <a:t>แผนที่มีประสิทธิภาพจะช่วยลดการตอบโต้เหตุที่สับสน วุ่นวายได้ หรือการแก้ปัญหาเฉพาะหน้าที่ก่อปัญหาต่อเนื่อง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Paper Plan Syndrome</a:t>
            </a:r>
            <a:endParaRPr lang="th-TH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eaLnBrk="1" hangingPunct="1"/>
            <a:r>
              <a:rPr lang="th-TH" sz="3600" smtClean="0"/>
              <a:t>การมีแผนที่เขียนไว้สมบูรณ์ ไม่ได้หมายความว่าได้มีการเตรียมการรับภัยพิบัติแล้ว</a:t>
            </a:r>
          </a:p>
          <a:p>
            <a:pPr eaLnBrk="1" hangingPunct="1"/>
            <a:r>
              <a:rPr lang="th-TH" sz="3600" smtClean="0"/>
              <a:t>แผนที่จัดทำเป็นข้อกำหนดที่ต้องมี แต่อย่าคิดว่าได้เตรียมพร้อมแล้ว ยังมีอีกหลายอย่างที่ต้องทำ...</a:t>
            </a:r>
          </a:p>
          <a:p>
            <a:pPr eaLnBrk="1" hangingPunct="1"/>
            <a:r>
              <a:rPr lang="th-TH" sz="3600" smtClean="0"/>
              <a:t>กระบวนการจัดทำแผน...สำคัญกว่าแผนที่เขียนออกมา...</a:t>
            </a:r>
          </a:p>
          <a:p>
            <a:pPr eaLnBrk="1" hangingPunct="1"/>
            <a:r>
              <a:rPr lang="th-TH" sz="3600" smtClean="0"/>
              <a:t>เพื่อหลีกเลี่ยงการจัดทำแผนที่ไม่สามารถนำมาใช้งานได้ กระบวนการจัดทำแผนควรมีขั้นตอนดังนี้...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Effective Plan is…</a:t>
            </a:r>
            <a:endParaRPr lang="th-TH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6409"/>
            <a:ext cx="9144000" cy="492442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valid assumptions </a:t>
            </a:r>
            <a:r>
              <a:rPr lang="en-US" dirty="0" smtClean="0"/>
              <a:t>about what happens in disasters</a:t>
            </a:r>
          </a:p>
          <a:p>
            <a:pPr eaLnBrk="1" hangingPunct="1"/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inter-organizational perspective</a:t>
            </a:r>
            <a:endParaRPr lang="th-TH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Accompanied by the </a:t>
            </a:r>
            <a:r>
              <a:rPr lang="en-US" dirty="0" smtClean="0">
                <a:solidFill>
                  <a:srgbClr val="FF0000"/>
                </a:solidFill>
              </a:rPr>
              <a:t>provision of resources to carry out </a:t>
            </a:r>
            <a:r>
              <a:rPr lang="en-US" dirty="0" smtClean="0"/>
              <a:t>the plans</a:t>
            </a:r>
          </a:p>
          <a:p>
            <a:pPr eaLnBrk="1" hangingPunct="1"/>
            <a:r>
              <a:rPr lang="en-US" dirty="0" smtClean="0"/>
              <a:t>Associated with an </a:t>
            </a:r>
            <a:r>
              <a:rPr lang="en-US" dirty="0" smtClean="0">
                <a:solidFill>
                  <a:srgbClr val="FF0000"/>
                </a:solidFill>
              </a:rPr>
              <a:t>effective training program</a:t>
            </a:r>
            <a:r>
              <a:rPr lang="en-US" dirty="0" smtClean="0"/>
              <a:t> so that users are </a:t>
            </a:r>
            <a:r>
              <a:rPr lang="en-US" dirty="0" smtClean="0">
                <a:solidFill>
                  <a:srgbClr val="FF0000"/>
                </a:solidFill>
              </a:rPr>
              <a:t>familiar with the plan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Acceptable</a:t>
            </a:r>
            <a:r>
              <a:rPr lang="en-US" dirty="0" smtClean="0"/>
              <a:t> to the end users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Importance of Planning Process</a:t>
            </a:r>
            <a:endParaRPr lang="th-TH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401080" cy="1684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Planning process is more important than the written document that result from it</a:t>
            </a:r>
            <a:endParaRPr lang="th-TH" smtClean="0">
              <a:latin typeface="Arial Rounded MT Bold" pitchFamily="34" charset="0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714612" y="3989401"/>
            <a:ext cx="2159000" cy="13684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Process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23850" y="3213100"/>
            <a:ext cx="2160588" cy="10080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Participant 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1754930">
            <a:off x="2267069" y="4036730"/>
            <a:ext cx="557114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000628" y="3141663"/>
            <a:ext cx="4000496" cy="3311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Acceptance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Legitimate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Practical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Familiar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Personal contacts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Role &amp; Responsibility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Trust in one another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3426914">
            <a:off x="432594" y="4256882"/>
            <a:ext cx="504825" cy="433387"/>
          </a:xfrm>
          <a:prstGeom prst="rightArrow">
            <a:avLst>
              <a:gd name="adj1" fmla="val 50000"/>
              <a:gd name="adj2" fmla="val 29121"/>
            </a:avLst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3197829">
            <a:off x="323056" y="2815432"/>
            <a:ext cx="504825" cy="433388"/>
          </a:xfrm>
          <a:prstGeom prst="right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-7128647">
            <a:off x="1726406" y="4328319"/>
            <a:ext cx="504825" cy="433388"/>
          </a:xfrm>
          <a:prstGeom prst="rightArrow">
            <a:avLst>
              <a:gd name="adj1" fmla="val 50000"/>
              <a:gd name="adj2" fmla="val 2912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7526395">
            <a:off x="2088356" y="2817019"/>
            <a:ext cx="504825" cy="433388"/>
          </a:xfrm>
          <a:prstGeom prst="rightArrow">
            <a:avLst>
              <a:gd name="adj1" fmla="val 50000"/>
              <a:gd name="adj2" fmla="val 29121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sz="6600" smtClean="0"/>
              <a:t>ปัจจัยสำคัญที่ทำให้แผนปฏิบัติได้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/>
              <a:t>การสนับสนุนจากผู้บริหาร เพื่อให้กระบวนการวางแผนได้รับความสนใจ, ยอมรับ, และร่วมมือจากสมาชิกในองค์กร กระบวนการวางแผนจะต้องได้รับมอบอำนาจ สถานภาพ และการสนับสนุน จากผู้บริหาร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การที่ไม่สามารถปฏิบัติตามแผนที่วางไว้ได้ พบว่ามักเกิดจากความล้มเหลวในการสนับสนุนทรัพยากรที่จำเป็นในการปฏิบัติ(คน, เวลา, งบประมาณ, เครื่องมือ, สิ่งอุปกรณ์สนับสนุน, สิ่งอำนวยความสะดวก)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“you get what you pay”</a:t>
            </a:r>
            <a:endParaRPr lang="th-TH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preparedness efforts are to result in more than paper plans, the planning process must be tied to the resources necessary to carry out the mandate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Plan Format</a:t>
            </a:r>
            <a:endParaRPr lang="th-TH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โครงสร้างของ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285884"/>
            <a:ext cx="8929718" cy="5214950"/>
          </a:xfrm>
        </p:spPr>
        <p:txBody>
          <a:bodyPr>
            <a:noAutofit/>
          </a:bodyPr>
          <a:lstStyle/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แม้ว่าภัยพิบัติจะมีหลายสาเหตุ แต่ผลที่เกิดขึ้นมีไม่มาก การวางแผนรับมือจึงมี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งานบางอย่างที่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ต้อง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ทำเหมือนกัน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แม้ว่าเกิดภัยจากสาเหตุต่างกัน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รูปแบบ</a:t>
            </a:r>
            <a:r>
              <a:rPr lang="en-US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(Format)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ของแผนมีหลากหลาย เช่น </a:t>
            </a:r>
            <a:r>
              <a:rPr lang="en-US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functional format, ESF format, agency-/department-focused format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ทีมวางแผนจะต้องเลือกรูปแบบของแผนที่เหมาะสมกับหน่วยงานของตนในการจัดการเหตุ ซึ่งจะขึ้นกับ ยุทธศาสตร์ในการจัดการภาวะฉุกเฉิน, นโยบาย, ทรัพยากร, และขีดความสามารถ ของหน่วยงาน</a:t>
            </a:r>
            <a:endParaRPr lang="th-TH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 Format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2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Traditional Functional Format</a:t>
            </a:r>
          </a:p>
          <a:p>
            <a:pPr lvl="1"/>
            <a:r>
              <a:rPr lang="en-US" dirty="0" smtClean="0">
                <a:latin typeface="Arial Rounded MT Bold" pitchFamily="34" charset="0"/>
                <a:cs typeface="Arial" pitchFamily="34" charset="0"/>
              </a:rPr>
              <a:t>Basic plan, Functional Annexes, Hazard-,Threat-, or Incident Specific Annexes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Emergency Support Function Format</a:t>
            </a:r>
          </a:p>
          <a:p>
            <a:pPr lvl="1"/>
            <a:r>
              <a:rPr lang="en-US" dirty="0" smtClean="0">
                <a:latin typeface="Arial Rounded MT Bold" pitchFamily="34" charset="0"/>
                <a:cs typeface="Arial" pitchFamily="34" charset="0"/>
              </a:rPr>
              <a:t>Basic plan, ESF Annexes, Support Annexes, Hazard-,Threat-, or Incident Specific Annexes 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Agency-/Department- Focus Format</a:t>
            </a:r>
          </a:p>
          <a:p>
            <a:pPr lvl="1"/>
            <a:r>
              <a:rPr lang="en-US" dirty="0" smtClean="0">
                <a:latin typeface="Arial Rounded MT Bold" pitchFamily="34" charset="0"/>
                <a:cs typeface="Arial" pitchFamily="34" charset="0"/>
              </a:rPr>
              <a:t>Basic plan, Lead Agencies, Support Agencies, Hazard-Specific Procedure</a:t>
            </a:r>
            <a:endParaRPr lang="th-TH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2071678"/>
            <a:ext cx="91440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Which format is the most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Effective for and applicable to 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Our Jurisdiction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Format Selection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214422"/>
            <a:ext cx="8929718" cy="54292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Functional or Agency-/Department formats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are used by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local jurisdiction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ESF format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tends to be used by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larger jurisdiction and other level of government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planning team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may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modify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any of these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formats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to make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EOP fit the jurisdiction’s emergency management strategy, policy, resources, and capabilities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/>
            <a:r>
              <a:rPr lang="th-TH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0373"/>
            <a:ext cx="8229600" cy="5184775"/>
          </a:xfrm>
        </p:spPr>
        <p:txBody>
          <a:bodyPr/>
          <a:lstStyle/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ขั้นตอนและกระบวนการการจัดทำแผนตอบโต้สถานการณ์ฉุกเฉิน ที่ผ่านกระบวนการมีส่วนร่วมของชุมชน</a:t>
            </a:r>
          </a:p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จัดทำแผนโดยผ่านการวิเคราะห์ความเสี่ยง สมมุติฐานการปฏิบัติการ และความต้องการทรัพยากร</a:t>
            </a:r>
          </a:p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สามารถประยุกต์ใช้แผน จากแผนที่จัดทำขึ้นเพื่อตอบโต้สถานการณ์ฉุกเฉินทุกประเภท</a:t>
            </a:r>
          </a:p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ประสานแผนกับส่วนต่างๆได้อย่างราบรื่น</a:t>
            </a:r>
          </a:p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ลักษณะของ</a:t>
            </a: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แผนปฏิบัติการฉุกเฉิน </a:t>
            </a:r>
            <a:endParaRPr lang="th-TH" dirty="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  <a:p>
            <a:pPr eaLnBrk="1" hangingPunct="1"/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องค์ประกอบ และโครงสร้างของ</a:t>
            </a: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แผนปฏิบัติการฉุกเฉิน</a:t>
            </a:r>
            <a:endParaRPr lang="th-TH" dirty="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 Format…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rial Rounded MT Bold" pitchFamily="34" charset="0"/>
              </a:rPr>
              <a:t>รูปแบบใดก็ได้ที่...</a:t>
            </a:r>
          </a:p>
          <a:p>
            <a:r>
              <a:rPr lang="th-TH" dirty="0" smtClean="0">
                <a:latin typeface="Arial Rounded MT Bold" pitchFamily="34" charset="0"/>
              </a:rPr>
              <a:t>ผู้ใช้เข้าใจ สะดวกสบายใจที่จะใช้ ค้นหาสิ่งที่ต้องการได้สะดวก</a:t>
            </a:r>
          </a:p>
          <a:p>
            <a:r>
              <a:rPr lang="th-TH" dirty="0" smtClean="0">
                <a:latin typeface="Arial Rounded MT Bold" pitchFamily="34" charset="0"/>
              </a:rPr>
              <a:t>ในการออกแบบรูปแบบของแผนฯ มีข้อพิจารณาดังนี้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Organization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มีโครงสร้าง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Progression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ก้าวหน้าเชื่อมโยง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Consistency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สอดคล้อง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Adaptability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เหมาะสม กลมกลืน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Compatibility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ทำงานร่วมกันได้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Inclusivity 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th-TH" dirty="0" smtClean="0">
                <a:latin typeface="Arial Rounded MT Bold" pitchFamily="34" charset="0"/>
              </a:rPr>
              <a:t>ครอบคลุม</a:t>
            </a:r>
            <a:endParaRPr lang="th-TH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แผน</a:t>
            </a:r>
            <a:r>
              <a:rPr lang="th-TH" sz="6600" dirty="0" smtClean="0">
                <a:solidFill>
                  <a:srgbClr val="FF0000"/>
                </a:solidFill>
              </a:rPr>
              <a:t>ปฏิบัติการ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ฉุกเฉิน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คือ แผนทีระบุขอบเขตของการเตรียมการ และกิจกรรมที่จำเป็นในการจัดการภาวะฉุกเฉินของหน่วยงาน</a:t>
            </a:r>
            <a:r>
              <a:rPr lang="en-US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แผนเผชิญเหตุฉุกเฉิน คือเอกสารที่กล่าวถึงเรื่อง...</a:t>
            </a:r>
            <a:endParaRPr lang="en-US" sz="36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มอบหมายความรับผิดขอบให้องค์กร หรือบุคคลในการทำกิจเฉพาะที่นอกเหนือจากความรับผิดชอบปกติ ณ เวลา สถานที่ที่เกิดเหตุฉุกเฉิน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จัดตั้งสายการรับผิดชอบและความสัมพันธ์ในองค์กร และแสดงให้เห็นถึงกิจกรรมทุกอย่างในการตอบโต้เหตุจะต้องเกี่ยวข้องสัมพันธ์กัน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EOP describes: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57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purpose of the plan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situation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Assumption</a:t>
            </a:r>
          </a:p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Concept of Operation (CONOPS)</a:t>
            </a:r>
          </a:p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Organization and assignment of responsibilities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Administration and Logistics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 development and maintenance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Authorities and References</a:t>
            </a:r>
            <a:endParaRPr lang="th-TH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กฎง่ายๆสำหรับการเขียนแผน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ใช้ภาษาง่ายๆและชัดเจน</a:t>
            </a:r>
            <a:r>
              <a:rPr lang="en-US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สรุปข้อมูลสำคัญเป็นตาราง เช็คลิสท์ แผนที่ หรือรูปภาพ</a:t>
            </a:r>
            <a:endParaRPr lang="en-US" sz="44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หลีกเลี่ยงการใช้ศัพท์เทคนิค หรือคำย่อ</a:t>
            </a:r>
            <a:endParaRPr lang="en-US" sz="44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ใช้ประโยคสั้นๆและง่าย ไม่ซับซ้อน เยิ่นเย้อ</a:t>
            </a:r>
          </a:p>
          <a:p>
            <a:endParaRPr lang="en-US" sz="44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th-TH" sz="4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ให้รายละเอียดมากพอที่จะนำไปสู่การปฏิบัติได้ ขึ้นกับผู้ใช้และสถานการณ์</a:t>
            </a:r>
          </a:p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รูปแบบการนำเสนอควรสะดวกในการใช้งาน ค้นหาคำตอบได้อย่างรวดเร็ว เน้นที่คำแนะนำการปฏิบัติมากกว่ากฎหรือข้อบังคับ</a:t>
            </a:r>
          </a:p>
          <a:p>
            <a:r>
              <a:rPr lang="th-TH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สามารถเข้าถึงและนำไปใช้ได้ในทุกรูปแบบ</a:t>
            </a:r>
            <a:endParaRPr lang="th-TH" sz="4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กฎง่ายๆสำหรับการเขียนแผน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บอกถึงวิธีการปกป้องคุ้มครองบุคคล(ทุกกลุ่ม)และทรัพย์สิน</a:t>
            </a:r>
          </a:p>
          <a:p>
            <a:r>
              <a:rPr lang="th-TH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กำหนดทรัพยากร(คน, อุปกรณ์, เครื่องมือ, สิ่งอำนวยความสะดวก,ฯลฯ)ที่ต้องใช้งานภายในองค์กร หรือข้อตกลงนอกองค์กรเพื่อให้ได้ทรัพยากรเหล่านั้นมาใช้งาน</a:t>
            </a:r>
          </a:p>
          <a:p>
            <a:r>
              <a:rPr lang="th-TH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การร่วมมือประสานงานกับหน่วยงานอื่น</a:t>
            </a:r>
          </a:p>
          <a:p>
            <a:endParaRPr lang="th-TH" sz="4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แผนเผชิญเหตุฉุกเฉิน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แผนปฏิบัติการฉุกเฉิน</a:t>
            </a:r>
            <a:endParaRPr lang="th-TH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กล่าวนำ</a:t>
            </a:r>
          </a:p>
          <a:p>
            <a:pPr lvl="1"/>
            <a:r>
              <a:rPr lang="th-TH" dirty="0" smtClean="0"/>
              <a:t>สถานการณ์ในภาพรวม </a:t>
            </a:r>
            <a:r>
              <a:rPr lang="en-US" dirty="0" smtClean="0"/>
              <a:t>(situation overview)</a:t>
            </a:r>
            <a:endParaRPr lang="th-TH" dirty="0" smtClean="0"/>
          </a:p>
          <a:p>
            <a:pPr lvl="1"/>
            <a:r>
              <a:rPr lang="th-TH" dirty="0" smtClean="0"/>
              <a:t>นิยาม</a:t>
            </a:r>
          </a:p>
          <a:p>
            <a:pPr lvl="1"/>
            <a:r>
              <a:rPr lang="th-TH" dirty="0" smtClean="0"/>
              <a:t>การแบ่ง</a:t>
            </a:r>
            <a:r>
              <a:rPr lang="th-TH" dirty="0" smtClean="0"/>
              <a:t>ระดับ(</a:t>
            </a:r>
            <a:r>
              <a:rPr lang="en-US" dirty="0" smtClean="0"/>
              <a:t>+/-</a:t>
            </a:r>
            <a:r>
              <a:rPr lang="th-TH" dirty="0" smtClean="0"/>
              <a:t>)</a:t>
            </a:r>
            <a:endParaRPr lang="th-TH" dirty="0" smtClean="0"/>
          </a:p>
          <a:p>
            <a:r>
              <a:rPr lang="th-TH" dirty="0" smtClean="0"/>
              <a:t>ขอบเขต </a:t>
            </a:r>
            <a:r>
              <a:rPr lang="en-US" dirty="0" smtClean="0"/>
              <a:t>(scope)</a:t>
            </a:r>
            <a:endParaRPr lang="th-TH" dirty="0" smtClean="0"/>
          </a:p>
          <a:p>
            <a:r>
              <a:rPr lang="th-TH" dirty="0" smtClean="0"/>
              <a:t>ความมุ่งหมาย </a:t>
            </a:r>
            <a:r>
              <a:rPr lang="en-US" dirty="0" smtClean="0"/>
              <a:t>(purpose)</a:t>
            </a:r>
            <a:endParaRPr lang="th-TH" dirty="0" smtClean="0"/>
          </a:p>
          <a:p>
            <a:r>
              <a:rPr lang="th-TH" dirty="0" smtClean="0"/>
              <a:t>แนวความคิดในการปฏิบัติ </a:t>
            </a:r>
            <a:r>
              <a:rPr lang="en-US" dirty="0" smtClean="0"/>
              <a:t>(concept of operation)</a:t>
            </a:r>
          </a:p>
          <a:p>
            <a:r>
              <a:rPr lang="th-TH" dirty="0" smtClean="0"/>
              <a:t>การปฏิบัติ</a:t>
            </a:r>
          </a:p>
          <a:p>
            <a:pPr lvl="1"/>
            <a:r>
              <a:rPr lang="th-TH" dirty="0" smtClean="0"/>
              <a:t>ขั้นเตรียมการ</a:t>
            </a:r>
          </a:p>
          <a:p>
            <a:pPr lvl="1"/>
            <a:r>
              <a:rPr lang="th-TH" dirty="0" smtClean="0"/>
              <a:t>ขั้นปฏิบัติ</a:t>
            </a:r>
          </a:p>
          <a:p>
            <a:r>
              <a:rPr lang="th-TH" dirty="0" smtClean="0"/>
              <a:t>การบังคับบัญชาและการติดต่อสื่อสาร</a:t>
            </a:r>
          </a:p>
          <a:p>
            <a:r>
              <a:rPr lang="th-TH" dirty="0" smtClean="0"/>
              <a:t>การสนันสนุน</a:t>
            </a:r>
            <a:endParaRPr lang="th-TH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71934" y="121442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Hazard Identification</a:t>
            </a:r>
            <a:endParaRPr lang="th-TH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14311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Assessment</a:t>
            </a:r>
            <a:endParaRPr lang="th-TH" b="1" dirty="0">
              <a:solidFill>
                <a:srgbClr val="FF4F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Goals &amp; Objectives</a:t>
            </a:r>
            <a:endParaRPr lang="th-TH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1433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Course of action</a:t>
            </a:r>
            <a:endParaRPr lang="th-T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643446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Prevention, Mitigation, Preparedness</a:t>
            </a:r>
            <a:endParaRPr lang="th-TH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07207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Actions, Procedures, SOP, 5W 1H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50070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Command &amp; Control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Communication </a:t>
            </a:r>
            <a:endParaRPr lang="th-TH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63347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Services &amp; Supports</a:t>
            </a:r>
            <a:endParaRPr lang="th-TH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แผนปฏิบัติการฉุกเฉิน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5852" y="1500174"/>
            <a:ext cx="6858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แผนนี้เกี่ยวข้องกับเราหรือไม่?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9190" y="2571744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ไม่</a:t>
            </a:r>
            <a:r>
              <a:rPr lang="th-TH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เกี่ยวข้องกับเรา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2" y="2571744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เกี่ยวข้องกับเรา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8596" y="3857628"/>
            <a:ext cx="8143932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ในสถานการณ์ฉุกเฉินนี้เรา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จะช่วย</a:t>
            </a:r>
          </a:p>
          <a:p>
            <a:pPr lvl="0" algn="ctr">
              <a:spcBef>
                <a:spcPct val="0"/>
              </a:spcBef>
            </a:pP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“</a:t>
            </a:r>
            <a:r>
              <a:rPr lang="th-TH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องค์กร</a:t>
            </a:r>
            <a:r>
              <a:rPr lang="th-TH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ของ</a:t>
            </a:r>
            <a:r>
              <a:rPr lang="th-TH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เรา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”</a:t>
            </a:r>
          </a:p>
          <a:p>
            <a:pPr lvl="0" algn="ctr">
              <a:spcBef>
                <a:spcPct val="0"/>
              </a:spcBef>
            </a:pP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ได้อย่างไร?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/>
              <a:t>We</a:t>
            </a:r>
            <a:br>
              <a:rPr lang="en-US" sz="9600" dirty="0" smtClean="0"/>
            </a:br>
            <a:r>
              <a:rPr lang="en-US" sz="9600" dirty="0" smtClean="0"/>
              <a:t>Need</a:t>
            </a:r>
            <a:br>
              <a:rPr lang="en-US" sz="9600" dirty="0" smtClean="0"/>
            </a:br>
            <a:r>
              <a:rPr lang="en-US" sz="9600" dirty="0" smtClean="0"/>
              <a:t>Your </a:t>
            </a:r>
            <a:br>
              <a:rPr lang="en-US" sz="9600" dirty="0" smtClean="0"/>
            </a:br>
            <a:r>
              <a:rPr lang="en-US" sz="9600" dirty="0" smtClean="0"/>
              <a:t>HELP</a:t>
            </a:r>
            <a:endParaRPr lang="th-TH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Any Question?</a:t>
            </a:r>
            <a:endParaRPr lang="th-TH" sz="6600" dirty="0"/>
          </a:p>
        </p:txBody>
      </p:sp>
      <p:pic>
        <p:nvPicPr>
          <p:cNvPr id="4" name="Content Placeholder 3" descr="images (6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98250"/>
            <a:ext cx="3000396" cy="4831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071546"/>
            <a:ext cx="606768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ชีวิตท่านมีแผนอย่างไร?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2786058"/>
            <a:ext cx="6146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ทำไมต้องมีแผน?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4714884"/>
            <a:ext cx="51235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72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ไม่มีแผนได้หรือไม่?</a:t>
            </a:r>
            <a:endParaRPr lang="en-US" sz="72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</a:rPr>
              <a:t>Review Objective</a:t>
            </a:r>
            <a:endParaRPr lang="th-TH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0373"/>
            <a:ext cx="8229600" cy="5184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ขั้นตอนและกระบวนการการจัดทำแผนตอบโต้สถานการณ์ฉุกเฉิน ที่ผ่านกระบวนการมีส่วนร่วม</a:t>
            </a: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ขององค์กร</a:t>
            </a:r>
            <a:endParaRPr lang="th-TH" dirty="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จัดทำแผนโดยผ่านการวิเคราะห์ความเสี่ยง สมมุติฐานการปฏิบัติการ และความต้องการทรัพยากร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สามารถประยุกต์ใช้แผน จากแผนที่จัดทำขึ้นเพื่อตอบโต้สถานการณ์ฉุกเฉินทุกประเภท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ประสานแผนกับส่วนต่างๆได้อย่างราบรื่น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ลักษณะของ</a:t>
            </a: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แผนปฏิบัติการฉุกเฉิน </a:t>
            </a:r>
            <a:endParaRPr lang="th-TH" dirty="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องค์ประกอบ และโครงสร้างของ</a:t>
            </a:r>
            <a:r>
              <a:rPr lang="th-TH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</a:rPr>
              <a:t>แผนปฏิบัติการฉุกเฉิน</a:t>
            </a:r>
            <a:endParaRPr lang="th-TH" dirty="0" smtClean="0">
              <a:effectLst>
                <a:glow rad="63500">
                  <a:srgbClr val="00B0F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143116"/>
            <a:ext cx="71737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จัดทำ</a:t>
            </a:r>
            <a:r>
              <a:rPr lang="th-TH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แผนปฏิบัติการฉุกเฉิน</a:t>
            </a:r>
            <a:endParaRPr lang="th-TH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h-TH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ของหน่วยงานของท่าน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งานมอบ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900612"/>
          </a:xfrm>
        </p:spPr>
        <p:txBody>
          <a:bodyPr/>
          <a:lstStyle/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ถ้าท่านได้รับมอบหมายให้ดำเนินการจัดทำ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แผนปฏิบัติการฉุกเฉิน</a:t>
            </a:r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ของหน่วยงาน จงอธิบายขั้นตอนกระบวนการจัดทำแผนฯมาโดยละเอียด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องค์ประกอบของแผนฯ ควรมีอะไรบ้าง?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ถ้าท่านจัดทำแผนฯเสร็จเรียบร้อยแล้ว จงอธิบายขั้นตอนที่จะนำแผนฯมาใช้งานได้อย่างมีประสิทธิภาพ</a:t>
            </a:r>
          </a:p>
          <a:p>
            <a:r>
              <a:rPr lang="th-TH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ถ้าท่านต้องรับผิดชอบจัดการซ้อมแผนฯ จงอธิบายขั้นตอนการซ้อมแผนของท่านมาโดยละเอียด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5888"/>
            <a:ext cx="5184775" cy="6583362"/>
          </a:xfrm>
        </p:spPr>
      </p:pic>
      <p:sp>
        <p:nvSpPr>
          <p:cNvPr id="3" name="TextBox 2"/>
          <p:cNvSpPr txBox="1"/>
          <p:nvPr/>
        </p:nvSpPr>
        <p:spPr>
          <a:xfrm>
            <a:off x="4214810" y="550070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CPG 101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4366" y="1214422"/>
            <a:ext cx="8229600" cy="5072098"/>
          </a:xfrm>
          <a:solidFill>
            <a:srgbClr val="00B0F0">
              <a:alpha val="70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 To win is not important.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To be successful is not even important. </a:t>
            </a:r>
            <a:r>
              <a:rPr lang="en-US" sz="3600" dirty="0" smtClean="0">
                <a:solidFill>
                  <a:srgbClr val="FF0000"/>
                </a:solidFill>
              </a:rPr>
              <a:t>How to plan &amp; prepare is crucial.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When you plan very well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and prepare very well,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then success can come on the way.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Then winning can come on your way.”</a:t>
            </a:r>
          </a:p>
          <a:p>
            <a:pPr algn="r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Eliud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Kipchoge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143404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mtClean="0">
                <a:latin typeface="Arial Rounded MT Bold" pitchFamily="34" charset="0"/>
              </a:rPr>
              <a:t> Disaster Cycle </a:t>
            </a:r>
            <a:endParaRPr lang="th-TH" smtClean="0">
              <a:latin typeface="Arial Rounded MT Bold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143504" y="1928802"/>
          <a:ext cx="3714750" cy="73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5786446" y="2857496"/>
          <a:ext cx="2786062" cy="73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8625" y="3856038"/>
            <a:ext cx="81438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625" y="4999038"/>
            <a:ext cx="81438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6143636" y="4071942"/>
          <a:ext cx="2214563" cy="71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6215074" y="5357826"/>
          <a:ext cx="2143116" cy="7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14313" y="2190750"/>
            <a:ext cx="2428875" cy="5238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Pre-event</a:t>
            </a: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285750" y="5643563"/>
            <a:ext cx="2428875" cy="5238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Post-event</a:t>
            </a:r>
            <a:endParaRPr lang="th-TH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142875" y="4191000"/>
            <a:ext cx="2428875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Event 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3071813" y="3929063"/>
            <a:ext cx="2286000" cy="1000125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071670" y="2571744"/>
            <a:ext cx="38576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2P, 2R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500034" y="928670"/>
          <a:ext cx="1857388" cy="73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6286512" y="785794"/>
          <a:ext cx="214314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  <p:bldGraphic spid="17" grpId="0">
        <p:bldAsOne/>
      </p:bldGraphic>
      <p:bldGraphic spid="19" grpId="0">
        <p:bldAsOne/>
      </p:bldGraphic>
      <p:bldP spid="8201" grpId="0" animBg="1"/>
      <p:bldP spid="8202" grpId="0" animBg="1"/>
      <p:bldP spid="8203" grpId="0" animBg="1"/>
      <p:bldGraphic spid="21" grpId="0">
        <p:bldAsOne/>
      </p:bldGraphic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Disaster </a:t>
            </a:r>
            <a:endParaRPr lang="th-TH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403551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Management  </a:t>
            </a:r>
            <a:endParaRPr lang="th-TH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643182"/>
            <a:ext cx="45005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 </a:t>
            </a:r>
            <a:endParaRPr lang="th-TH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3711</Words>
  <Application>Microsoft Office PowerPoint</Application>
  <PresentationFormat>On-screen Show (4:3)</PresentationFormat>
  <Paragraphs>513</Paragraphs>
  <Slides>74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How to  Developing &amp; Maintaining Emergency Operation Plan </vt:lpstr>
      <vt:lpstr>สถานการณ์ </vt:lpstr>
      <vt:lpstr>สถานการณ์ </vt:lpstr>
      <vt:lpstr>Slide 4</vt:lpstr>
      <vt:lpstr>สถานการณ์ </vt:lpstr>
      <vt:lpstr>วัตถุประสงค์</vt:lpstr>
      <vt:lpstr>Slide 7</vt:lpstr>
      <vt:lpstr> Disaster Cycle </vt:lpstr>
      <vt:lpstr>Slide 9</vt:lpstr>
      <vt:lpstr>Slide 10</vt:lpstr>
      <vt:lpstr>Slide 11</vt:lpstr>
      <vt:lpstr>Slide 12</vt:lpstr>
      <vt:lpstr>Disaster Risk Management</vt:lpstr>
      <vt:lpstr>Disaster Risk Management</vt:lpstr>
      <vt:lpstr>The Preparedness cycle</vt:lpstr>
      <vt:lpstr>Disaster Management</vt:lpstr>
      <vt:lpstr>Slide 17</vt:lpstr>
      <vt:lpstr>Slide 18</vt:lpstr>
      <vt:lpstr>Slide 19</vt:lpstr>
      <vt:lpstr>Disaster Cycle</vt:lpstr>
      <vt:lpstr>Slide 21</vt:lpstr>
      <vt:lpstr>Developing and Maintaining Emergency Operation Plan</vt:lpstr>
      <vt:lpstr>Concept operation planning</vt:lpstr>
      <vt:lpstr>Successful operation occur when… </vt:lpstr>
      <vt:lpstr>The Basic of Planning</vt:lpstr>
      <vt:lpstr>Planning Principles</vt:lpstr>
      <vt:lpstr>Planning Principles</vt:lpstr>
      <vt:lpstr>Planning Principles</vt:lpstr>
      <vt:lpstr>Planning Principles</vt:lpstr>
      <vt:lpstr>Planning Principles</vt:lpstr>
      <vt:lpstr>Planning Principles</vt:lpstr>
      <vt:lpstr>Strategic, Operational, and Tactical Planning </vt:lpstr>
      <vt:lpstr>ระดับของแผน</vt:lpstr>
      <vt:lpstr>Planning Approaches </vt:lpstr>
      <vt:lpstr>Slide 35</vt:lpstr>
      <vt:lpstr>Plan Integration </vt:lpstr>
      <vt:lpstr>Plan Synchronization </vt:lpstr>
      <vt:lpstr>Common Planning Pitfalls</vt:lpstr>
      <vt:lpstr>Common Planning Pitfalls</vt:lpstr>
      <vt:lpstr>Planning Considerations</vt:lpstr>
      <vt:lpstr>Planning Process </vt:lpstr>
      <vt:lpstr>การเตรียมแผนปฏิบัติการฉุกเฉิน... ต้องเตรียมอะไรบ้าง?</vt:lpstr>
      <vt:lpstr>Slide 43</vt:lpstr>
      <vt:lpstr>เริ่มต้นเตรียมแผนปฏิบัติการฉุกเฉิน...ทำอย่างไร?</vt:lpstr>
      <vt:lpstr>Planning Process</vt:lpstr>
      <vt:lpstr>Steps in the Planning Process</vt:lpstr>
      <vt:lpstr>การเตรียมแผนรับภัยพิบัติ...เริ่มต้นอย่างไร?</vt:lpstr>
      <vt:lpstr>Planning Process</vt:lpstr>
      <vt:lpstr>Preparedness Cycle</vt:lpstr>
      <vt:lpstr>มีแผนก็ใช้ไม่ได้...หรือ...ไม่ได้ใช้</vt:lpstr>
      <vt:lpstr>Paper Plan Syndrome</vt:lpstr>
      <vt:lpstr>The Effective Plan is…</vt:lpstr>
      <vt:lpstr>Importance of Planning Process</vt:lpstr>
      <vt:lpstr>ปัจจัยสำคัญที่ทำให้แผนปฏิบัติได้</vt:lpstr>
      <vt:lpstr>Plan Format</vt:lpstr>
      <vt:lpstr>โครงสร้างของ EOP</vt:lpstr>
      <vt:lpstr>EOP Format</vt:lpstr>
      <vt:lpstr>Slide 58</vt:lpstr>
      <vt:lpstr>Format Selection</vt:lpstr>
      <vt:lpstr>EOP Format…</vt:lpstr>
      <vt:lpstr>แผนปฏิบัติการฉุกเฉิน: EOP</vt:lpstr>
      <vt:lpstr>A Complete EOP describes:</vt:lpstr>
      <vt:lpstr>กฎง่ายๆสำหรับการเขียนแผน</vt:lpstr>
      <vt:lpstr>กฎง่ายๆสำหรับการเขียนแผน</vt:lpstr>
      <vt:lpstr>แผนเผชิญเหตุฉุกเฉิน: EOP</vt:lpstr>
      <vt:lpstr>แผนปฏิบัติการฉุกเฉิน</vt:lpstr>
      <vt:lpstr>แผนปฏิบัติการฉุกเฉิน</vt:lpstr>
      <vt:lpstr>We Need Your  HELP</vt:lpstr>
      <vt:lpstr>Any Question?</vt:lpstr>
      <vt:lpstr>Review Objective</vt:lpstr>
      <vt:lpstr>Slide 71</vt:lpstr>
      <vt:lpstr>งานมอบ</vt:lpstr>
      <vt:lpstr>Slide 73</vt:lpstr>
      <vt:lpstr>Slide 74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 Developing &amp; Maintaining Emergency Operation Plan </dc:title>
  <dc:creator>WincoolV5</dc:creator>
  <cp:lastModifiedBy>WincoolV5</cp:lastModifiedBy>
  <cp:revision>3</cp:revision>
  <dcterms:created xsi:type="dcterms:W3CDTF">2020-10-14T02:19:54Z</dcterms:created>
  <dcterms:modified xsi:type="dcterms:W3CDTF">2020-10-14T04:19:24Z</dcterms:modified>
</cp:coreProperties>
</file>